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60" r:id="rId6"/>
    <p:sldId id="265" r:id="rId7"/>
    <p:sldId id="263" r:id="rId8"/>
    <p:sldId id="262" r:id="rId9"/>
    <p:sldId id="349" r:id="rId10"/>
    <p:sldId id="258" r:id="rId11"/>
    <p:sldId id="267" r:id="rId12"/>
    <p:sldId id="354" r:id="rId13"/>
    <p:sldId id="259" r:id="rId14"/>
    <p:sldId id="261" r:id="rId15"/>
    <p:sldId id="266" r:id="rId16"/>
    <p:sldId id="268" r:id="rId17"/>
    <p:sldId id="269" r:id="rId18"/>
    <p:sldId id="350" r:id="rId19"/>
    <p:sldId id="275" r:id="rId20"/>
    <p:sldId id="315" r:id="rId21"/>
    <p:sldId id="358" r:id="rId22"/>
    <p:sldId id="352" r:id="rId23"/>
    <p:sldId id="359" r:id="rId24"/>
    <p:sldId id="353" r:id="rId25"/>
    <p:sldId id="360" r:id="rId26"/>
    <p:sldId id="357" r:id="rId27"/>
    <p:sldId id="274" r:id="rId28"/>
    <p:sldId id="355" r:id="rId29"/>
    <p:sldId id="276" r:id="rId30"/>
  </p:sldIdLst>
  <p:sldSz cx="9144000" cy="5143500" type="screen16x9"/>
  <p:notesSz cx="6858000" cy="9144000"/>
  <p:embeddedFontLst>
    <p:embeddedFont>
      <p:font typeface="Montserrat ExtraBold" panose="00000900000000000000"/>
      <p:bold r:id="rId35"/>
      <p:boldItalic r:id="rId36"/>
    </p:embeddedFont>
    <p:embeddedFont>
      <p:font typeface="Montserrat" panose="00000500000000000000"/>
      <p:regular r:id="rId37"/>
    </p:embeddedFont>
    <p:embeddedFont>
      <p:font typeface="Montserrat Medium" panose="00000600000000000000"/>
      <p:regular r:id="rId38"/>
      <p:bold r:id="rId39"/>
      <p:italic r:id="rId40"/>
      <p:boldItalic r:id="rId41"/>
    </p:embeddedFont>
    <p:embeddedFont>
      <p:font typeface="Montserrat ExtraLight" panose="00000300000000000000"/>
      <p:regular r:id="rId42"/>
      <p:bold r:id="rId43"/>
      <p:italic r:id="rId44"/>
      <p:boldItalic r:id="rId45"/>
    </p:embeddedFont>
    <p:embeddedFont>
      <p:font typeface="Source Sans Pro" panose="020B0503030403020204" pitchFamily="34" charset="0"/>
      <p:regular r:id="rId46"/>
      <p:bold r:id="rId47"/>
      <p:italic r:id="rId48"/>
      <p:boldItalic r:id="rId49"/>
    </p:embeddedFont>
    <p:embeddedFont>
      <p:font typeface="Source Sans Pro" panose="020B0503030403020204" pitchFamily="34" charset="-122"/>
      <p:regular r:id="rId50"/>
    </p:embeddedFont>
    <p:embeddedFont>
      <p:font typeface="Source Sans Pro" panose="020B0503030403020204" pitchFamily="34" charset="-120"/>
      <p:regular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font" Target="fonts/font17.fntdata"/><Relationship Id="rId50" Type="http://schemas.openxmlformats.org/officeDocument/2006/relationships/font" Target="fonts/font16.fntdata"/><Relationship Id="rId5" Type="http://schemas.openxmlformats.org/officeDocument/2006/relationships/slide" Target="slides/slide2.xml"/><Relationship Id="rId49" Type="http://schemas.openxmlformats.org/officeDocument/2006/relationships/font" Target="fonts/font15.fntdata"/><Relationship Id="rId48" Type="http://schemas.openxmlformats.org/officeDocument/2006/relationships/font" Target="fonts/font14.fntdata"/><Relationship Id="rId47" Type="http://schemas.openxmlformats.org/officeDocument/2006/relationships/font" Target="fonts/font13.fntdata"/><Relationship Id="rId46" Type="http://schemas.openxmlformats.org/officeDocument/2006/relationships/font" Target="fonts/font12.fntdata"/><Relationship Id="rId45" Type="http://schemas.openxmlformats.org/officeDocument/2006/relationships/font" Target="fonts/font11.fntdata"/><Relationship Id="rId44" Type="http://schemas.openxmlformats.org/officeDocument/2006/relationships/font" Target="fonts/font10.fntdata"/><Relationship Id="rId43" Type="http://schemas.openxmlformats.org/officeDocument/2006/relationships/font" Target="fonts/font9.fntdata"/><Relationship Id="rId42" Type="http://schemas.openxmlformats.org/officeDocument/2006/relationships/font" Target="fonts/font8.fntdata"/><Relationship Id="rId41" Type="http://schemas.openxmlformats.org/officeDocument/2006/relationships/font" Target="fonts/font7.fntdata"/><Relationship Id="rId40" Type="http://schemas.openxmlformats.org/officeDocument/2006/relationships/font" Target="fonts/font6.fntdata"/><Relationship Id="rId4" Type="http://schemas.openxmlformats.org/officeDocument/2006/relationships/notesMaster" Target="notesMasters/notesMaster1.xml"/><Relationship Id="rId39" Type="http://schemas.openxmlformats.org/officeDocument/2006/relationships/font" Target="fonts/font5.fntdata"/><Relationship Id="rId38" Type="http://schemas.openxmlformats.org/officeDocument/2006/relationships/font" Target="fonts/font4.fntdata"/><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8"/>
        <p:cNvGrpSpPr/>
        <p:nvPr/>
      </p:nvGrpSpPr>
      <p:grpSpPr>
        <a:xfrm>
          <a:off x="0" y="0"/>
          <a:ext cx="0" cy="0"/>
          <a:chOff x="0" y="0"/>
          <a:chExt cx="0" cy="0"/>
        </a:xfrm>
      </p:grpSpPr>
      <p:sp>
        <p:nvSpPr>
          <p:cNvPr id="289" name="Google Shape;289;g7f9262ee2f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f9262ee2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blipFill>
          <a:blip r:embed="rId2"/>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blipFill>
          <a:blip r:embed="rId2"/>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GB" sz="1000">
                <a:solidFill>
                  <a:schemeClr val="accent1"/>
                </a:solidFill>
                <a:latin typeface="Montserrat Medium" panose="00000600000000000000"/>
                <a:ea typeface="Montserrat Medium" panose="00000600000000000000"/>
                <a:cs typeface="Montserrat Medium" panose="00000600000000000000"/>
                <a:sym typeface="Montserrat Medium" panose="00000600000000000000"/>
              </a:rPr>
              <a:t>CREDITS: This presentation template was created by </a:t>
            </a:r>
            <a:r>
              <a:rPr lang="en-GB" sz="1000">
                <a:solidFill>
                  <a:schemeClr val="accent1"/>
                </a:solidFill>
                <a:uFill>
                  <a:noFill/>
                </a:uFill>
                <a:latin typeface="Montserrat Medium" panose="00000600000000000000"/>
                <a:ea typeface="Montserrat Medium" panose="00000600000000000000"/>
                <a:cs typeface="Montserrat Medium" panose="00000600000000000000"/>
                <a:sym typeface="Montserrat Medium" panose="00000600000000000000"/>
                <a:hlinkClick r:id="rId3"/>
              </a:rPr>
              <a:t>Slidesgo</a:t>
            </a:r>
            <a:r>
              <a:rPr lang="en-GB" sz="1000">
                <a:solidFill>
                  <a:schemeClr val="accent1"/>
                </a:solidFill>
                <a:latin typeface="Montserrat Medium" panose="00000600000000000000"/>
                <a:ea typeface="Montserrat Medium" panose="00000600000000000000"/>
                <a:cs typeface="Montserrat Medium" panose="00000600000000000000"/>
                <a:sym typeface="Montserrat Medium" panose="00000600000000000000"/>
              </a:rPr>
              <a:t>, including icons by </a:t>
            </a:r>
            <a:r>
              <a:rPr lang="en-GB" sz="1000">
                <a:solidFill>
                  <a:schemeClr val="accent1"/>
                </a:solidFill>
                <a:uFill>
                  <a:noFill/>
                </a:uFill>
                <a:latin typeface="Montserrat Medium" panose="00000600000000000000"/>
                <a:ea typeface="Montserrat Medium" panose="00000600000000000000"/>
                <a:cs typeface="Montserrat Medium" panose="00000600000000000000"/>
                <a:sym typeface="Montserrat Medium" panose="00000600000000000000"/>
                <a:hlinkClick r:id="rId4"/>
              </a:rPr>
              <a:t>Flaticon</a:t>
            </a:r>
            <a:r>
              <a:rPr lang="en-GB" sz="1000">
                <a:solidFill>
                  <a:schemeClr val="accent1"/>
                </a:solidFill>
                <a:latin typeface="Montserrat Medium" panose="00000600000000000000"/>
                <a:ea typeface="Montserrat Medium" panose="00000600000000000000"/>
                <a:cs typeface="Montserrat Medium" panose="00000600000000000000"/>
                <a:sym typeface="Montserrat Medium" panose="00000600000000000000"/>
              </a:rPr>
              <a:t>, and infographics &amp; images by </a:t>
            </a:r>
            <a:r>
              <a:rPr lang="en-GB" sz="1000">
                <a:solidFill>
                  <a:schemeClr val="accent1"/>
                </a:solidFill>
                <a:uFill>
                  <a:noFill/>
                </a:uFill>
                <a:latin typeface="Montserrat Medium" panose="00000600000000000000"/>
                <a:ea typeface="Montserrat Medium" panose="00000600000000000000"/>
                <a:cs typeface="Montserrat Medium" panose="00000600000000000000"/>
                <a:sym typeface="Montserrat Medium" panose="00000600000000000000"/>
                <a:hlinkClick r:id="rId5"/>
              </a:rPr>
              <a:t>Freepik</a:t>
            </a:r>
            <a:r>
              <a:rPr lang="en-GB" sz="1000">
                <a:solidFill>
                  <a:schemeClr val="accent1"/>
                </a:solidFill>
                <a:latin typeface="Montserrat Medium" panose="00000600000000000000"/>
                <a:ea typeface="Montserrat Medium" panose="00000600000000000000"/>
                <a:cs typeface="Montserrat Medium" panose="00000600000000000000"/>
                <a:sym typeface="Montserrat Medium" panose="00000600000000000000"/>
              </a:rPr>
              <a:t>. </a:t>
            </a:r>
            <a:endParaRPr sz="1000">
              <a:solidFill>
                <a:schemeClr val="accent1"/>
              </a:solidFill>
              <a:latin typeface="Montserrat Medium" panose="00000600000000000000"/>
              <a:ea typeface="Montserrat Medium" panose="00000600000000000000"/>
              <a:cs typeface="Montserrat Medium" panose="00000600000000000000"/>
              <a:sym typeface="Montserrat Medium" panose="00000600000000000000"/>
            </a:endParaRPr>
          </a:p>
          <a:p>
            <a:pPr marL="0" lvl="0" indent="0" algn="l" rtl="0">
              <a:spcBef>
                <a:spcPts val="300"/>
              </a:spcBef>
              <a:spcAft>
                <a:spcPts val="0"/>
              </a:spcAft>
              <a:buNone/>
            </a:pPr>
            <a:endParaRPr sz="1000">
              <a:solidFill>
                <a:schemeClr val="accent1"/>
              </a:solidFill>
              <a:latin typeface="Montserrat Medium" panose="00000600000000000000"/>
              <a:ea typeface="Montserrat Medium" panose="00000600000000000000"/>
              <a:cs typeface="Montserrat Medium" panose="00000600000000000000"/>
              <a:sym typeface="Montserrat Medium" panose="0000060000000000000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blipFill>
          <a:blip r:embed="rId2"/>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blipFill>
          <a:blip r:embed="rId2"/>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5" Type="http://schemas.openxmlformats.org/officeDocument/2006/relationships/theme" Target="../theme/theme1.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panose="00000900000000000000"/>
              <a:buNone/>
              <a:defRPr sz="2800">
                <a:solidFill>
                  <a:schemeClr val="lt1"/>
                </a:solidFill>
                <a:latin typeface="Montserrat ExtraBold" panose="00000900000000000000"/>
                <a:ea typeface="Montserrat ExtraBold" panose="00000900000000000000"/>
                <a:cs typeface="Montserrat ExtraBold" panose="00000900000000000000"/>
                <a:sym typeface="Montserrat ExtraBold" panose="00000900000000000000"/>
              </a:defRPr>
            </a:lvl1pPr>
            <a:lvl2pPr lvl="1">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2pPr>
            <a:lvl3pPr lvl="2">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3pPr>
            <a:lvl4pPr lvl="3">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4pPr>
            <a:lvl5pPr lvl="4">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5pPr>
            <a:lvl6pPr lvl="5">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6pPr>
            <a:lvl7pPr lvl="6">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7pPr>
            <a:lvl8pPr lvl="7">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8pPr>
            <a:lvl9pPr lvl="8">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panose="00000500000000000000"/>
              <a:buChar char="●"/>
              <a:defRPr sz="1800">
                <a:solidFill>
                  <a:schemeClr val="dk2"/>
                </a:solidFill>
                <a:latin typeface="Montserrat" panose="00000500000000000000"/>
                <a:ea typeface="Montserrat" panose="00000500000000000000"/>
                <a:cs typeface="Montserrat" panose="00000500000000000000"/>
                <a:sym typeface="Montserrat" panose="00000500000000000000"/>
              </a:defRPr>
            </a:lvl1pPr>
            <a:lvl2pPr marL="914400" lvl="1"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2pPr>
            <a:lvl3pPr marL="1371600" lvl="2"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3pPr>
            <a:lvl4pPr marL="1828800" lvl="3"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4pPr>
            <a:lvl5pPr marL="2286000" lvl="4"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5pPr>
            <a:lvl6pPr marL="2743200" lvl="5"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6pPr>
            <a:lvl7pPr marL="3200400" lvl="6"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7pPr>
            <a:lvl8pPr marL="3657600" lvl="7"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8pPr>
            <a:lvl9pPr marL="4114800" lvl="8" indent="-317500">
              <a:lnSpc>
                <a:spcPct val="100000"/>
              </a:lnSpc>
              <a:spcBef>
                <a:spcPts val="1600"/>
              </a:spcBef>
              <a:spcAft>
                <a:spcPts val="160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image" Target="../media/image2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6.xml"/><Relationship Id="rId2" Type="http://schemas.openxmlformats.org/officeDocument/2006/relationships/image" Target="../media/image31.png"/><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2.xml"/><Relationship Id="rId2" Type="http://schemas.openxmlformats.org/officeDocument/2006/relationships/image" Target="../media/image33.png"/><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3.xml"/><Relationship Id="rId1"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24.jpeg"/><Relationship Id="rId1" Type="http://schemas.openxmlformats.org/officeDocument/2006/relationships/image" Target="../media/image2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395605" y="51435"/>
            <a:ext cx="7910195" cy="1043305"/>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GB" dirty="0"/>
              <a:t>Prediction of Preoperative Risk</a:t>
            </a:r>
            <a:endParaRPr lang="en-GB" dirty="0"/>
          </a:p>
        </p:txBody>
      </p:sp>
      <p:sp>
        <p:nvSpPr>
          <p:cNvPr id="163" name="Google Shape;163;p38"/>
          <p:cNvSpPr txBox="1">
            <a:spLocks noGrp="1"/>
          </p:cNvSpPr>
          <p:nvPr>
            <p:ph type="subTitle" idx="1"/>
          </p:nvPr>
        </p:nvSpPr>
        <p:spPr>
          <a:xfrm>
            <a:off x="395605" y="3147695"/>
            <a:ext cx="5055870" cy="11595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t>Under the Guidance of:</a:t>
            </a:r>
            <a:endParaRPr lang="en-GB" b="1"/>
          </a:p>
          <a:p>
            <a:pPr marL="0" lvl="0" indent="0" algn="ctr" rtl="0">
              <a:spcBef>
                <a:spcPts val="0"/>
              </a:spcBef>
              <a:spcAft>
                <a:spcPts val="0"/>
              </a:spcAft>
              <a:buNone/>
            </a:pPr>
            <a:endParaRPr lang="en-GB"/>
          </a:p>
          <a:p>
            <a:pPr marL="0" lvl="0" indent="0" algn="ctr" rtl="0">
              <a:spcBef>
                <a:spcPts val="0"/>
              </a:spcBef>
              <a:spcAft>
                <a:spcPts val="0"/>
              </a:spcAft>
              <a:buNone/>
            </a:pPr>
            <a:r>
              <a:rPr lang="en-GB" b="1"/>
              <a:t>Mr. Saurabh Panwar</a:t>
            </a:r>
            <a:endParaRPr lang="en-GB" b="1"/>
          </a:p>
        </p:txBody>
      </p:sp>
      <p:sp>
        <p:nvSpPr>
          <p:cNvPr id="164" name="Google Shape;164;p38"/>
          <p:cNvSpPr txBox="1">
            <a:spLocks noGrp="1"/>
          </p:cNvSpPr>
          <p:nvPr>
            <p:ph type="ctrTitle"/>
          </p:nvPr>
        </p:nvSpPr>
        <p:spPr>
          <a:xfrm>
            <a:off x="1475740" y="1059180"/>
            <a:ext cx="6249670" cy="46482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GB" sz="2200" b="0">
                <a:latin typeface="Montserrat ExtraLight" panose="00000300000000000000"/>
                <a:ea typeface="Montserrat ExtraLight" panose="00000300000000000000"/>
                <a:cs typeface="Montserrat ExtraLight" panose="00000300000000000000"/>
                <a:sym typeface="Montserrat ExtraLight" panose="00000300000000000000"/>
              </a:rPr>
              <a:t>CDAC-ACTS-DBDA-September-23</a:t>
            </a:r>
            <a:endParaRPr sz="2200" b="0">
              <a:latin typeface="Montserrat ExtraLight" panose="00000300000000000000"/>
              <a:ea typeface="Montserrat ExtraLight" panose="00000300000000000000"/>
              <a:cs typeface="Montserrat ExtraLight" panose="00000300000000000000"/>
              <a:sym typeface="Montserrat ExtraLight" panose="00000300000000000000"/>
            </a:endParaRPr>
          </a:p>
        </p:txBody>
      </p:sp>
      <p:cxnSp>
        <p:nvCxnSpPr>
          <p:cNvPr id="165" name="Google Shape;165;p38"/>
          <p:cNvCxnSpPr/>
          <p:nvPr/>
        </p:nvCxnSpPr>
        <p:spPr>
          <a:xfrm>
            <a:off x="3276225" y="9871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63;p38"/>
          <p:cNvSpPr txBox="1"/>
          <p:nvPr/>
        </p:nvSpPr>
        <p:spPr>
          <a:xfrm>
            <a:off x="3708400" y="3147695"/>
            <a:ext cx="5055870" cy="192341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panose="00000500000000000000"/>
              <a:buNone/>
              <a:defRPr sz="1400" b="0"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1pPr>
            <a:lvl2pPr marL="914400" marR="0" lvl="1" indent="-317500" algn="ctr" rtl="0">
              <a:lnSpc>
                <a:spcPct val="100000"/>
              </a:lnSpc>
              <a:spcBef>
                <a:spcPts val="0"/>
              </a:spcBef>
              <a:spcAft>
                <a:spcPts val="0"/>
              </a:spcAft>
              <a:buClr>
                <a:schemeClr val="lt1"/>
              </a:buClr>
              <a:buSzPts val="1800"/>
              <a:buFont typeface="Montserrat" panose="00000500000000000000"/>
              <a:buNone/>
              <a:defRPr sz="1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2pPr>
            <a:lvl3pPr marL="1371600" marR="0" lvl="2" indent="-317500" algn="ctr" rtl="0">
              <a:lnSpc>
                <a:spcPct val="100000"/>
              </a:lnSpc>
              <a:spcBef>
                <a:spcPts val="0"/>
              </a:spcBef>
              <a:spcAft>
                <a:spcPts val="0"/>
              </a:spcAft>
              <a:buClr>
                <a:schemeClr val="lt1"/>
              </a:buClr>
              <a:buSzPts val="1800"/>
              <a:buFont typeface="Montserrat" panose="00000500000000000000"/>
              <a:buNone/>
              <a:defRPr sz="1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3pPr>
            <a:lvl4pPr marL="1828800" marR="0" lvl="3" indent="-317500" algn="ctr" rtl="0">
              <a:lnSpc>
                <a:spcPct val="100000"/>
              </a:lnSpc>
              <a:spcBef>
                <a:spcPts val="0"/>
              </a:spcBef>
              <a:spcAft>
                <a:spcPts val="0"/>
              </a:spcAft>
              <a:buClr>
                <a:schemeClr val="lt1"/>
              </a:buClr>
              <a:buSzPts val="1800"/>
              <a:buFont typeface="Montserrat" panose="00000500000000000000"/>
              <a:buNone/>
              <a:defRPr sz="1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4pPr>
            <a:lvl5pPr marL="2286000" marR="0" lvl="4" indent="-317500" algn="ctr" rtl="0">
              <a:lnSpc>
                <a:spcPct val="100000"/>
              </a:lnSpc>
              <a:spcBef>
                <a:spcPts val="0"/>
              </a:spcBef>
              <a:spcAft>
                <a:spcPts val="0"/>
              </a:spcAft>
              <a:buClr>
                <a:schemeClr val="lt1"/>
              </a:buClr>
              <a:buSzPts val="1800"/>
              <a:buFont typeface="Montserrat" panose="00000500000000000000"/>
              <a:buNone/>
              <a:defRPr sz="1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5pPr>
            <a:lvl6pPr marL="2743200" marR="0" lvl="5" indent="-317500" algn="ctr" rtl="0">
              <a:lnSpc>
                <a:spcPct val="100000"/>
              </a:lnSpc>
              <a:spcBef>
                <a:spcPts val="0"/>
              </a:spcBef>
              <a:spcAft>
                <a:spcPts val="0"/>
              </a:spcAft>
              <a:buClr>
                <a:schemeClr val="lt1"/>
              </a:buClr>
              <a:buSzPts val="1800"/>
              <a:buFont typeface="Montserrat" panose="00000500000000000000"/>
              <a:buNone/>
              <a:defRPr sz="1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6pPr>
            <a:lvl7pPr marL="3200400" marR="0" lvl="6" indent="-317500" algn="ctr" rtl="0">
              <a:lnSpc>
                <a:spcPct val="100000"/>
              </a:lnSpc>
              <a:spcBef>
                <a:spcPts val="0"/>
              </a:spcBef>
              <a:spcAft>
                <a:spcPts val="0"/>
              </a:spcAft>
              <a:buClr>
                <a:schemeClr val="lt1"/>
              </a:buClr>
              <a:buSzPts val="1800"/>
              <a:buFont typeface="Montserrat" panose="00000500000000000000"/>
              <a:buNone/>
              <a:defRPr sz="1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7pPr>
            <a:lvl8pPr marL="3657600" marR="0" lvl="7" indent="-317500" algn="ctr" rtl="0">
              <a:lnSpc>
                <a:spcPct val="100000"/>
              </a:lnSpc>
              <a:spcBef>
                <a:spcPts val="0"/>
              </a:spcBef>
              <a:spcAft>
                <a:spcPts val="0"/>
              </a:spcAft>
              <a:buClr>
                <a:schemeClr val="lt1"/>
              </a:buClr>
              <a:buSzPts val="1800"/>
              <a:buFont typeface="Montserrat" panose="00000500000000000000"/>
              <a:buNone/>
              <a:defRPr sz="1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8pPr>
            <a:lvl9pPr marL="4114800" marR="0" lvl="8" indent="-317500" algn="ctr" rtl="0">
              <a:lnSpc>
                <a:spcPct val="100000"/>
              </a:lnSpc>
              <a:spcBef>
                <a:spcPts val="0"/>
              </a:spcBef>
              <a:spcAft>
                <a:spcPts val="0"/>
              </a:spcAft>
              <a:buClr>
                <a:schemeClr val="lt1"/>
              </a:buClr>
              <a:buSzPts val="1800"/>
              <a:buFont typeface="Montserrat" panose="00000500000000000000"/>
              <a:buNone/>
              <a:defRPr sz="1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9pPr>
          </a:lstStyle>
          <a:p>
            <a:pPr marL="0" lvl="0" indent="0" algn="ctr" rtl="0">
              <a:spcBef>
                <a:spcPts val="0"/>
              </a:spcBef>
              <a:spcAft>
                <a:spcPts val="0"/>
              </a:spcAft>
              <a:buNone/>
            </a:pPr>
            <a:r>
              <a:rPr lang="en-GB" b="1"/>
              <a:t>Pesented by:</a:t>
            </a:r>
            <a:endParaRPr lang="en-GB" b="1"/>
          </a:p>
          <a:p>
            <a:pPr marL="0" lvl="0" indent="0" algn="ctr" rtl="0">
              <a:spcBef>
                <a:spcPts val="0"/>
              </a:spcBef>
              <a:spcAft>
                <a:spcPts val="0"/>
              </a:spcAft>
              <a:buNone/>
            </a:pPr>
            <a:endParaRPr lang="en-GB" b="1"/>
          </a:p>
          <a:p>
            <a:pPr marL="0" lvl="0" indent="0" algn="ctr" rtl="0">
              <a:spcBef>
                <a:spcPts val="0"/>
              </a:spcBef>
              <a:spcAft>
                <a:spcPts val="0"/>
              </a:spcAft>
              <a:buNone/>
            </a:pPr>
            <a:r>
              <a:rPr lang="en-GB" b="1"/>
              <a:t>Amey Pote (230940125002)</a:t>
            </a:r>
            <a:endParaRPr lang="en-GB" b="1"/>
          </a:p>
          <a:p>
            <a:pPr marL="0" lvl="0" indent="0" algn="ctr" rtl="0">
              <a:spcBef>
                <a:spcPts val="0"/>
              </a:spcBef>
              <a:spcAft>
                <a:spcPts val="0"/>
              </a:spcAft>
              <a:buNone/>
            </a:pPr>
            <a:r>
              <a:rPr lang="en-GB" b="1"/>
              <a:t>Anjali Kohar </a:t>
            </a:r>
            <a:r>
              <a:rPr lang="en-GB" b="1">
                <a:sym typeface="+mn-ea"/>
              </a:rPr>
              <a:t>(230940125005)</a:t>
            </a:r>
            <a:endParaRPr lang="en-GB" b="1"/>
          </a:p>
          <a:p>
            <a:pPr marL="0" lvl="0" indent="0" algn="ctr" rtl="0">
              <a:spcBef>
                <a:spcPts val="0"/>
              </a:spcBef>
              <a:spcAft>
                <a:spcPts val="0"/>
              </a:spcAft>
              <a:buNone/>
            </a:pPr>
            <a:r>
              <a:rPr lang="en-GB" b="1"/>
              <a:t>Bharti Ghildiyal </a:t>
            </a:r>
            <a:r>
              <a:rPr lang="en-GB" b="1">
                <a:sym typeface="+mn-ea"/>
              </a:rPr>
              <a:t>(230940125008)</a:t>
            </a:r>
            <a:endParaRPr lang="en-GB" b="1"/>
          </a:p>
          <a:p>
            <a:pPr marL="0" lvl="0" indent="0" algn="ctr" rtl="0">
              <a:spcBef>
                <a:spcPts val="0"/>
              </a:spcBef>
              <a:spcAft>
                <a:spcPts val="0"/>
              </a:spcAft>
              <a:buNone/>
            </a:pPr>
            <a:r>
              <a:rPr lang="en-GB" b="1"/>
              <a:t>Khushi Songirkar </a:t>
            </a:r>
            <a:r>
              <a:rPr lang="en-GB" b="1">
                <a:sym typeface="+mn-ea"/>
              </a:rPr>
              <a:t>(230940125026)</a:t>
            </a:r>
            <a:endParaRPr lang="en-GB" b="1"/>
          </a:p>
          <a:p>
            <a:pPr marL="0" lvl="0" indent="0" algn="ctr" rtl="0">
              <a:spcBef>
                <a:spcPts val="0"/>
              </a:spcBef>
              <a:spcAft>
                <a:spcPts val="0"/>
              </a:spcAft>
              <a:buNone/>
            </a:pPr>
            <a:r>
              <a:rPr lang="en-GB" b="1"/>
              <a:t>Siddhesh Thakare </a:t>
            </a:r>
            <a:r>
              <a:rPr lang="en-GB" b="1">
                <a:sym typeface="+mn-ea"/>
              </a:rPr>
              <a:t>(230940125048)</a:t>
            </a:r>
            <a:endParaRPr lang="en-GB" b="1"/>
          </a:p>
          <a:p>
            <a:pPr marL="0" lvl="0" indent="0" algn="ctr" rtl="0">
              <a:spcBef>
                <a:spcPts val="0"/>
              </a:spcBef>
              <a:spcAft>
                <a:spcPts val="0"/>
              </a:spcAft>
              <a:buNone/>
            </a:pPr>
            <a:endParaRPr lang="en-GB"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aling"/>
          <p:cNvPicPr>
            <a:picLocks noChangeAspect="1"/>
          </p:cNvPicPr>
          <p:nvPr/>
        </p:nvPicPr>
        <p:blipFill>
          <a:blip r:embed="rId1"/>
          <a:srcRect b="22162"/>
          <a:stretch>
            <a:fillRect/>
          </a:stretch>
        </p:blipFill>
        <p:spPr>
          <a:xfrm>
            <a:off x="4572000" y="883285"/>
            <a:ext cx="4345305" cy="3771900"/>
          </a:xfrm>
          <a:prstGeom prst="rect">
            <a:avLst/>
          </a:prstGeom>
        </p:spPr>
      </p:pic>
      <p:sp>
        <p:nvSpPr>
          <p:cNvPr id="4" name="Text Box 3"/>
          <p:cNvSpPr txBox="1"/>
          <p:nvPr/>
        </p:nvSpPr>
        <p:spPr>
          <a:xfrm>
            <a:off x="467995" y="699135"/>
            <a:ext cx="2668905" cy="398780"/>
          </a:xfrm>
          <a:prstGeom prst="rect">
            <a:avLst/>
          </a:prstGeom>
          <a:noFill/>
        </p:spPr>
        <p:txBody>
          <a:bodyPr wrap="square" rtlCol="0">
            <a:spAutoFit/>
          </a:bodyPr>
          <a:lstStyle/>
          <a:p>
            <a:r>
              <a:rPr lang="en-GB" altLang="en-US" sz="2000" b="1">
                <a:solidFill>
                  <a:schemeClr val="bg1"/>
                </a:solidFill>
              </a:rPr>
              <a:t>Data Transformation</a:t>
            </a:r>
            <a:endParaRPr lang="en-GB" altLang="en-US" sz="2000" b="1">
              <a:solidFill>
                <a:schemeClr val="bg1"/>
              </a:solidFill>
            </a:endParaRPr>
          </a:p>
        </p:txBody>
      </p:sp>
      <p:cxnSp>
        <p:nvCxnSpPr>
          <p:cNvPr id="6" name="Google Shape;275;p49"/>
          <p:cNvCxnSpPr/>
          <p:nvPr/>
        </p:nvCxnSpPr>
        <p:spPr>
          <a:xfrm>
            <a:off x="540010" y="106712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Google Shape;274;p49"/>
          <p:cNvSpPr txBox="1"/>
          <p:nvPr/>
        </p:nvSpPr>
        <p:spPr>
          <a:xfrm>
            <a:off x="251460" y="1347470"/>
            <a:ext cx="4180205" cy="145605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panose="00000500000000000000"/>
              <a:buNone/>
              <a:defRPr sz="1400" b="0"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1pPr>
            <a:lvl2pPr marL="914400" marR="0" lvl="1" indent="-317500" algn="ctr" rtl="0">
              <a:lnSpc>
                <a:spcPct val="100000"/>
              </a:lnSpc>
              <a:spcBef>
                <a:spcPts val="0"/>
              </a:spcBef>
              <a:spcAft>
                <a:spcPts val="0"/>
              </a:spcAft>
              <a:buClr>
                <a:schemeClr val="accent1"/>
              </a:buClr>
              <a:buSzPts val="1800"/>
              <a:buFont typeface="Montserrat" panose="00000500000000000000"/>
              <a:buNone/>
              <a:defRPr sz="1800" b="0"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2pPr>
            <a:lvl3pPr marL="1371600" marR="0" lvl="2" indent="-317500" algn="ctr" rtl="0">
              <a:lnSpc>
                <a:spcPct val="100000"/>
              </a:lnSpc>
              <a:spcBef>
                <a:spcPts val="0"/>
              </a:spcBef>
              <a:spcAft>
                <a:spcPts val="0"/>
              </a:spcAft>
              <a:buClr>
                <a:schemeClr val="accent1"/>
              </a:buClr>
              <a:buSzPts val="1800"/>
              <a:buFont typeface="Montserrat" panose="00000500000000000000"/>
              <a:buNone/>
              <a:defRPr sz="1800" b="0"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3pPr>
            <a:lvl4pPr marL="1828800" marR="0" lvl="3" indent="-317500" algn="ctr" rtl="0">
              <a:lnSpc>
                <a:spcPct val="100000"/>
              </a:lnSpc>
              <a:spcBef>
                <a:spcPts val="0"/>
              </a:spcBef>
              <a:spcAft>
                <a:spcPts val="0"/>
              </a:spcAft>
              <a:buClr>
                <a:schemeClr val="accent1"/>
              </a:buClr>
              <a:buSzPts val="1800"/>
              <a:buFont typeface="Montserrat" panose="00000500000000000000"/>
              <a:buNone/>
              <a:defRPr sz="1800" b="0"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4pPr>
            <a:lvl5pPr marL="2286000" marR="0" lvl="4" indent="-317500" algn="ctr" rtl="0">
              <a:lnSpc>
                <a:spcPct val="100000"/>
              </a:lnSpc>
              <a:spcBef>
                <a:spcPts val="0"/>
              </a:spcBef>
              <a:spcAft>
                <a:spcPts val="0"/>
              </a:spcAft>
              <a:buClr>
                <a:schemeClr val="accent1"/>
              </a:buClr>
              <a:buSzPts val="1800"/>
              <a:buFont typeface="Montserrat" panose="00000500000000000000"/>
              <a:buNone/>
              <a:defRPr sz="1800" b="0"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5pPr>
            <a:lvl6pPr marL="2743200" marR="0" lvl="5" indent="-317500" algn="ctr" rtl="0">
              <a:lnSpc>
                <a:spcPct val="100000"/>
              </a:lnSpc>
              <a:spcBef>
                <a:spcPts val="0"/>
              </a:spcBef>
              <a:spcAft>
                <a:spcPts val="0"/>
              </a:spcAft>
              <a:buClr>
                <a:schemeClr val="accent1"/>
              </a:buClr>
              <a:buSzPts val="1800"/>
              <a:buFont typeface="Montserrat" panose="00000500000000000000"/>
              <a:buNone/>
              <a:defRPr sz="1800" b="0"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6pPr>
            <a:lvl7pPr marL="3200400" marR="0" lvl="6" indent="-317500" algn="ctr" rtl="0">
              <a:lnSpc>
                <a:spcPct val="100000"/>
              </a:lnSpc>
              <a:spcBef>
                <a:spcPts val="0"/>
              </a:spcBef>
              <a:spcAft>
                <a:spcPts val="0"/>
              </a:spcAft>
              <a:buClr>
                <a:schemeClr val="accent1"/>
              </a:buClr>
              <a:buSzPts val="1800"/>
              <a:buFont typeface="Montserrat" panose="00000500000000000000"/>
              <a:buNone/>
              <a:defRPr sz="1800" b="0"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7pPr>
            <a:lvl8pPr marL="3657600" marR="0" lvl="7" indent="-317500" algn="ctr" rtl="0">
              <a:lnSpc>
                <a:spcPct val="100000"/>
              </a:lnSpc>
              <a:spcBef>
                <a:spcPts val="0"/>
              </a:spcBef>
              <a:spcAft>
                <a:spcPts val="0"/>
              </a:spcAft>
              <a:buClr>
                <a:schemeClr val="accent1"/>
              </a:buClr>
              <a:buSzPts val="1800"/>
              <a:buFont typeface="Montserrat" panose="00000500000000000000"/>
              <a:buNone/>
              <a:defRPr sz="1800" b="0"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8pPr>
            <a:lvl9pPr marL="4114800" marR="0" lvl="8" indent="-317500" algn="ctr" rtl="0">
              <a:lnSpc>
                <a:spcPct val="100000"/>
              </a:lnSpc>
              <a:spcBef>
                <a:spcPts val="0"/>
              </a:spcBef>
              <a:spcAft>
                <a:spcPts val="0"/>
              </a:spcAft>
              <a:buClr>
                <a:schemeClr val="accent1"/>
              </a:buClr>
              <a:buSzPts val="1800"/>
              <a:buFont typeface="Montserrat" panose="00000500000000000000"/>
              <a:buNone/>
              <a:defRPr sz="1800" b="0"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9pPr>
          </a:lstStyle>
          <a:p>
            <a:pPr marL="285750" lvl="0" indent="-285750" algn="l" rtl="0">
              <a:spcBef>
                <a:spcPts val="0"/>
              </a:spcBef>
              <a:spcAft>
                <a:spcPts val="0"/>
              </a:spcAft>
              <a:buFont typeface="Arial" panose="020B0604020202020204" pitchFamily="34" charset="0"/>
              <a:buChar char="•"/>
            </a:pPr>
            <a:r>
              <a:rPr lang="en-GB" sz="1600" b="1"/>
              <a:t>Scaling the data </a:t>
            </a:r>
            <a:endParaRPr lang="en-GB" sz="1600" b="1"/>
          </a:p>
          <a:p>
            <a:pPr marL="285750" lvl="0" indent="-285750" algn="l" rtl="0">
              <a:spcBef>
                <a:spcPts val="0"/>
              </a:spcBef>
              <a:spcAft>
                <a:spcPts val="0"/>
              </a:spcAft>
              <a:buFont typeface="Arial" panose="020B0604020202020204" pitchFamily="34" charset="0"/>
              <a:buChar char="•"/>
            </a:pPr>
            <a:r>
              <a:rPr lang="en-GB" sz="1600" b="1">
                <a:sym typeface="+mn-ea"/>
              </a:rPr>
              <a:t>Principal Component Analysis</a:t>
            </a:r>
            <a:endParaRPr lang="en-GB" sz="1600" b="1"/>
          </a:p>
          <a:p>
            <a:pPr marL="285750" lvl="0" indent="-285750" algn="l" rtl="0">
              <a:spcBef>
                <a:spcPts val="0"/>
              </a:spcBef>
              <a:spcAft>
                <a:spcPts val="0"/>
              </a:spcAft>
              <a:buFont typeface="Arial" panose="020B0604020202020204" pitchFamily="34" charset="0"/>
              <a:buChar char="•"/>
            </a:pPr>
            <a:r>
              <a:rPr lang="en-GB" sz="1600" b="1"/>
              <a:t>Data Balancing</a:t>
            </a:r>
            <a:endParaRPr lang="en-GB" sz="16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3564255" y="-164465"/>
            <a:ext cx="5429250" cy="10591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a:t>Exploratory Data Analysis</a:t>
            </a:r>
            <a:endParaRPr lang="en-GB" sz="2400"/>
          </a:p>
        </p:txBody>
      </p:sp>
      <p:pic>
        <p:nvPicPr>
          <p:cNvPr id="2" name="Picture 1" descr="Prediction of Pre-Operative Risk"/>
          <p:cNvPicPr>
            <a:picLocks noChangeAspect="1"/>
          </p:cNvPicPr>
          <p:nvPr/>
        </p:nvPicPr>
        <p:blipFill>
          <a:blip r:embed="rId1"/>
          <a:stretch>
            <a:fillRect/>
          </a:stretch>
        </p:blipFill>
        <p:spPr>
          <a:xfrm>
            <a:off x="35560" y="1059815"/>
            <a:ext cx="8993505" cy="38900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7" name="Google Shape;207;p43"/>
          <p:cNvSpPr txBox="1">
            <a:spLocks noGrp="1"/>
          </p:cNvSpPr>
          <p:nvPr>
            <p:ph type="title" idx="2"/>
          </p:nvPr>
        </p:nvSpPr>
        <p:spPr>
          <a:xfrm>
            <a:off x="-540385" y="2571750"/>
            <a:ext cx="4135120" cy="9315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t>Age Distribution</a:t>
            </a:r>
            <a:endParaRPr lang="en-GB" sz="2400"/>
          </a:p>
        </p:txBody>
      </p:sp>
      <p:sp>
        <p:nvSpPr>
          <p:cNvPr id="208" name="Google Shape;208;p43"/>
          <p:cNvSpPr txBox="1">
            <a:spLocks noGrp="1"/>
          </p:cNvSpPr>
          <p:nvPr>
            <p:ph type="subTitle" idx="1"/>
          </p:nvPr>
        </p:nvSpPr>
        <p:spPr>
          <a:xfrm>
            <a:off x="107315" y="3147695"/>
            <a:ext cx="5906770" cy="2211705"/>
          </a:xfrm>
          <a:prstGeom prst="rect">
            <a:avLst/>
          </a:prstGeom>
        </p:spPr>
        <p:txBody>
          <a:bodyPr spcFirstLastPara="1" wrap="square" lIns="91425" tIns="91425" rIns="91425" bIns="91425" anchor="t" anchorCtr="0">
            <a:noAutofit/>
          </a:bodyPr>
          <a:lstStyle/>
          <a:p>
            <a:pPr marL="0" indent="0">
              <a:lnSpc>
                <a:spcPts val="2070"/>
              </a:lnSpc>
              <a:buNone/>
            </a:pPr>
            <a:r>
              <a:rPr lang="en-US" dirty="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sym typeface="+mn-ea"/>
              </a:rPr>
              <a:t>The dataset</a:t>
            </a:r>
            <a:r>
              <a:rPr lang="en-GB" altLang="en-US" dirty="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sym typeface="+mn-ea"/>
              </a:rPr>
              <a:t> </a:t>
            </a:r>
            <a:r>
              <a:rPr lang="en-US" dirty="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sym typeface="+mn-ea"/>
              </a:rPr>
              <a:t>exhibits a right-skewed age distribution with a mean of 56.33 years and a concentration between 48-65 years. The broad range spans from 18 to 89 years, highlighting a predominance of middle-aged to older individuals.</a:t>
            </a:r>
            <a:endParaRPr lang="en-GB"/>
          </a:p>
        </p:txBody>
      </p:sp>
      <p:pic>
        <p:nvPicPr>
          <p:cNvPr id="2" name="Picture 1" descr="Age Distribution across Patients"/>
          <p:cNvPicPr>
            <a:picLocks noChangeAspect="1"/>
          </p:cNvPicPr>
          <p:nvPr/>
        </p:nvPicPr>
        <p:blipFill>
          <a:blip r:embed="rId1"/>
          <a:stretch>
            <a:fillRect/>
          </a:stretch>
        </p:blipFill>
        <p:spPr>
          <a:xfrm>
            <a:off x="107315" y="51435"/>
            <a:ext cx="5846445" cy="2724150"/>
          </a:xfrm>
          <a:prstGeom prst="rect">
            <a:avLst/>
          </a:prstGeom>
        </p:spPr>
      </p:pic>
      <p:pic>
        <p:nvPicPr>
          <p:cNvPr id="4" name="Picture 3" descr="gender_distribution (3)"/>
          <p:cNvPicPr>
            <a:picLocks noChangeAspect="1"/>
          </p:cNvPicPr>
          <p:nvPr/>
        </p:nvPicPr>
        <p:blipFill>
          <a:blip r:embed="rId2"/>
          <a:stretch>
            <a:fillRect/>
          </a:stretch>
        </p:blipFill>
        <p:spPr>
          <a:xfrm>
            <a:off x="6012180" y="2355850"/>
            <a:ext cx="3117215" cy="2720340"/>
          </a:xfrm>
          <a:prstGeom prst="rect">
            <a:avLst/>
          </a:prstGeom>
        </p:spPr>
      </p:pic>
      <p:sp>
        <p:nvSpPr>
          <p:cNvPr id="5" name="Google Shape;207;p43"/>
          <p:cNvSpPr txBox="1"/>
          <p:nvPr/>
        </p:nvSpPr>
        <p:spPr>
          <a:xfrm>
            <a:off x="2267585" y="4227830"/>
            <a:ext cx="3715385" cy="88138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Montserrat ExtraBold" panose="00000900000000000000"/>
              <a:buNone/>
              <a:defRPr sz="3600" b="0" i="0" u="none" strike="noStrike" cap="none">
                <a:solidFill>
                  <a:schemeClr val="lt1"/>
                </a:solidFill>
                <a:latin typeface="Montserrat ExtraBold" panose="00000900000000000000"/>
                <a:ea typeface="Montserrat ExtraBold" panose="00000900000000000000"/>
                <a:cs typeface="Montserrat ExtraBold" panose="00000900000000000000"/>
                <a:sym typeface="Montserrat ExtraBold" panose="00000900000000000000"/>
              </a:defRPr>
            </a:lvl1pPr>
            <a:lvl2pPr marR="0" lvl="1" algn="l" rtl="0">
              <a:lnSpc>
                <a:spcPct val="100000"/>
              </a:lnSpc>
              <a:spcBef>
                <a:spcPts val="0"/>
              </a:spcBef>
              <a:spcAft>
                <a:spcPts val="0"/>
              </a:spcAft>
              <a:buClr>
                <a:schemeClr val="lt1"/>
              </a:buClr>
              <a:buSzPts val="3600"/>
              <a:buFont typeface="Montserrat" panose="00000500000000000000"/>
              <a:buNone/>
              <a:defRPr sz="36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2pPr>
            <a:lvl3pPr marR="0" lvl="2" algn="l" rtl="0">
              <a:lnSpc>
                <a:spcPct val="100000"/>
              </a:lnSpc>
              <a:spcBef>
                <a:spcPts val="0"/>
              </a:spcBef>
              <a:spcAft>
                <a:spcPts val="0"/>
              </a:spcAft>
              <a:buClr>
                <a:schemeClr val="lt1"/>
              </a:buClr>
              <a:buSzPts val="3600"/>
              <a:buFont typeface="Montserrat" panose="00000500000000000000"/>
              <a:buNone/>
              <a:defRPr sz="36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3pPr>
            <a:lvl4pPr marR="0" lvl="3" algn="l" rtl="0">
              <a:lnSpc>
                <a:spcPct val="100000"/>
              </a:lnSpc>
              <a:spcBef>
                <a:spcPts val="0"/>
              </a:spcBef>
              <a:spcAft>
                <a:spcPts val="0"/>
              </a:spcAft>
              <a:buClr>
                <a:schemeClr val="lt1"/>
              </a:buClr>
              <a:buSzPts val="3600"/>
              <a:buFont typeface="Montserrat" panose="00000500000000000000"/>
              <a:buNone/>
              <a:defRPr sz="36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4pPr>
            <a:lvl5pPr marR="0" lvl="4" algn="l" rtl="0">
              <a:lnSpc>
                <a:spcPct val="100000"/>
              </a:lnSpc>
              <a:spcBef>
                <a:spcPts val="0"/>
              </a:spcBef>
              <a:spcAft>
                <a:spcPts val="0"/>
              </a:spcAft>
              <a:buClr>
                <a:schemeClr val="lt1"/>
              </a:buClr>
              <a:buSzPts val="3600"/>
              <a:buFont typeface="Montserrat" panose="00000500000000000000"/>
              <a:buNone/>
              <a:defRPr sz="36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5pPr>
            <a:lvl6pPr marR="0" lvl="5" algn="l" rtl="0">
              <a:lnSpc>
                <a:spcPct val="100000"/>
              </a:lnSpc>
              <a:spcBef>
                <a:spcPts val="0"/>
              </a:spcBef>
              <a:spcAft>
                <a:spcPts val="0"/>
              </a:spcAft>
              <a:buClr>
                <a:schemeClr val="lt1"/>
              </a:buClr>
              <a:buSzPts val="3600"/>
              <a:buFont typeface="Montserrat" panose="00000500000000000000"/>
              <a:buNone/>
              <a:defRPr sz="36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6pPr>
            <a:lvl7pPr marR="0" lvl="6" algn="l" rtl="0">
              <a:lnSpc>
                <a:spcPct val="100000"/>
              </a:lnSpc>
              <a:spcBef>
                <a:spcPts val="0"/>
              </a:spcBef>
              <a:spcAft>
                <a:spcPts val="0"/>
              </a:spcAft>
              <a:buClr>
                <a:schemeClr val="lt1"/>
              </a:buClr>
              <a:buSzPts val="3600"/>
              <a:buFont typeface="Montserrat" panose="00000500000000000000"/>
              <a:buNone/>
              <a:defRPr sz="36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7pPr>
            <a:lvl8pPr marR="0" lvl="7" algn="l" rtl="0">
              <a:lnSpc>
                <a:spcPct val="100000"/>
              </a:lnSpc>
              <a:spcBef>
                <a:spcPts val="0"/>
              </a:spcBef>
              <a:spcAft>
                <a:spcPts val="0"/>
              </a:spcAft>
              <a:buClr>
                <a:schemeClr val="lt1"/>
              </a:buClr>
              <a:buSzPts val="3600"/>
              <a:buFont typeface="Montserrat" panose="00000500000000000000"/>
              <a:buNone/>
              <a:defRPr sz="36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8pPr>
            <a:lvl9pPr marR="0" lvl="8" algn="l" rtl="0">
              <a:lnSpc>
                <a:spcPct val="100000"/>
              </a:lnSpc>
              <a:spcBef>
                <a:spcPts val="0"/>
              </a:spcBef>
              <a:spcAft>
                <a:spcPts val="0"/>
              </a:spcAft>
              <a:buClr>
                <a:schemeClr val="lt1"/>
              </a:buClr>
              <a:buSzPts val="3600"/>
              <a:buFont typeface="Montserrat" panose="00000500000000000000"/>
              <a:buNone/>
              <a:defRPr sz="36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9pPr>
          </a:lstStyle>
          <a:p>
            <a:pPr marL="0" lvl="0" indent="0" algn="ctr" rtl="0">
              <a:spcBef>
                <a:spcPts val="0"/>
              </a:spcBef>
              <a:spcAft>
                <a:spcPts val="0"/>
              </a:spcAft>
              <a:buNone/>
            </a:pPr>
            <a:r>
              <a:rPr lang="en-GB" sz="2400" dirty="0"/>
              <a:t>Gender Distribution</a:t>
            </a:r>
            <a:endParaRPr lang="en-GB"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107950" y="2499995"/>
            <a:ext cx="5525135" cy="5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GB"/>
            </a:br>
            <a:r>
              <a:rPr lang="en-GB"/>
              <a:t>BMI Distribution</a:t>
            </a:r>
            <a:endParaRPr lang="en-GB"/>
          </a:p>
        </p:txBody>
      </p:sp>
      <p:sp>
        <p:nvSpPr>
          <p:cNvPr id="266" name="Google Shape;266;p48"/>
          <p:cNvSpPr txBox="1">
            <a:spLocks noGrp="1"/>
          </p:cNvSpPr>
          <p:nvPr>
            <p:ph type="body" idx="1"/>
          </p:nvPr>
        </p:nvSpPr>
        <p:spPr>
          <a:xfrm>
            <a:off x="107950" y="3058795"/>
            <a:ext cx="5525135" cy="8953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Mean(23.08). The interquartile range (21.3 to 24.5) indicates a significant proportion falling within this range, with some variability in lower and higher BMIs.</a:t>
            </a:r>
            <a:endParaRPr lang="en-GB"/>
          </a:p>
          <a:p>
            <a:pPr marL="0" lvl="0" indent="0" algn="l" rtl="0">
              <a:spcBef>
                <a:spcPts val="0"/>
              </a:spcBef>
              <a:spcAft>
                <a:spcPts val="1600"/>
              </a:spcAft>
              <a:buNone/>
            </a:pPr>
            <a:endParaRPr lang="en-GB"/>
          </a:p>
          <a:p>
            <a:pPr marL="0" lvl="0" indent="0" algn="l" rtl="0">
              <a:spcBef>
                <a:spcPts val="0"/>
              </a:spcBef>
              <a:spcAft>
                <a:spcPts val="1600"/>
              </a:spcAft>
              <a:buNone/>
            </a:pPr>
            <a:endParaRPr lang="en-GB"/>
          </a:p>
          <a:p>
            <a:pPr marL="0" lvl="0" indent="0" algn="l" rtl="0">
              <a:spcBef>
                <a:spcPts val="0"/>
              </a:spcBef>
              <a:spcAft>
                <a:spcPts val="1600"/>
              </a:spcAft>
              <a:buNone/>
            </a:pPr>
            <a:endParaRPr lang="en-GB"/>
          </a:p>
          <a:p>
            <a:pPr marL="0" lvl="0" indent="0" algn="l" rtl="0">
              <a:spcBef>
                <a:spcPts val="0"/>
              </a:spcBef>
              <a:spcAft>
                <a:spcPts val="1600"/>
              </a:spcAft>
              <a:buNone/>
            </a:pPr>
            <a:endParaRPr lang="en-GB"/>
          </a:p>
        </p:txBody>
      </p:sp>
      <p:cxnSp>
        <p:nvCxnSpPr>
          <p:cNvPr id="267" name="Google Shape;267;p48"/>
          <p:cNvCxnSpPr/>
          <p:nvPr/>
        </p:nvCxnSpPr>
        <p:spPr>
          <a:xfrm>
            <a:off x="6011915" y="1563797"/>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descr="BMI Distribution"/>
          <p:cNvPicPr>
            <a:picLocks noChangeAspect="1"/>
          </p:cNvPicPr>
          <p:nvPr/>
        </p:nvPicPr>
        <p:blipFill>
          <a:blip r:embed="rId1"/>
          <a:stretch>
            <a:fillRect/>
          </a:stretch>
        </p:blipFill>
        <p:spPr>
          <a:xfrm>
            <a:off x="107950" y="51435"/>
            <a:ext cx="5872480" cy="2489835"/>
          </a:xfrm>
          <a:prstGeom prst="rect">
            <a:avLst/>
          </a:prstGeom>
        </p:spPr>
      </p:pic>
      <p:pic>
        <p:nvPicPr>
          <p:cNvPr id="4" name="Picture 3" descr="BMI Distribution by Category (1)"/>
          <p:cNvPicPr>
            <a:picLocks noChangeAspect="1"/>
          </p:cNvPicPr>
          <p:nvPr/>
        </p:nvPicPr>
        <p:blipFill>
          <a:blip r:embed="rId2"/>
          <a:stretch>
            <a:fillRect/>
          </a:stretch>
        </p:blipFill>
        <p:spPr>
          <a:xfrm>
            <a:off x="6043930" y="2359025"/>
            <a:ext cx="3014980" cy="27482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182215" y="318441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a:t>
            </a:r>
            <a:endParaRPr lang="en-GB"/>
          </a:p>
        </p:txBody>
      </p:sp>
      <p:sp>
        <p:nvSpPr>
          <p:cNvPr id="284" name="Google Shape;284;p50"/>
          <p:cNvSpPr/>
          <p:nvPr/>
        </p:nvSpPr>
        <p:spPr>
          <a:xfrm>
            <a:off x="35591" y="267225"/>
            <a:ext cx="168300" cy="16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50"/>
          <p:cNvSpPr/>
          <p:nvPr/>
        </p:nvSpPr>
        <p:spPr>
          <a:xfrm>
            <a:off x="4569661" y="267225"/>
            <a:ext cx="168300" cy="16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4" name="Picture 3" descr="distribution_of_asa_classifications"/>
          <p:cNvPicPr>
            <a:picLocks noChangeAspect="1"/>
          </p:cNvPicPr>
          <p:nvPr/>
        </p:nvPicPr>
        <p:blipFill>
          <a:blip r:embed="rId1"/>
          <a:stretch>
            <a:fillRect/>
          </a:stretch>
        </p:blipFill>
        <p:spPr>
          <a:xfrm>
            <a:off x="251460" y="123190"/>
            <a:ext cx="4268470" cy="3201035"/>
          </a:xfrm>
          <a:prstGeom prst="rect">
            <a:avLst/>
          </a:prstGeom>
        </p:spPr>
      </p:pic>
      <p:sp>
        <p:nvSpPr>
          <p:cNvPr id="5" name="Google Shape;280;p50"/>
          <p:cNvSpPr txBox="1"/>
          <p:nvPr/>
        </p:nvSpPr>
        <p:spPr>
          <a:xfrm>
            <a:off x="107920" y="3291730"/>
            <a:ext cx="4702200" cy="9414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panose="00000900000000000000"/>
              <a:buNone/>
              <a:defRPr sz="2400" b="0" i="0" u="none" strike="noStrike" cap="none">
                <a:solidFill>
                  <a:schemeClr val="accent1"/>
                </a:solidFill>
                <a:latin typeface="Montserrat ExtraBold" panose="00000900000000000000"/>
                <a:ea typeface="Montserrat ExtraBold" panose="00000900000000000000"/>
                <a:cs typeface="Montserrat ExtraBold" panose="00000900000000000000"/>
                <a:sym typeface="Montserrat ExtraBold" panose="00000900000000000000"/>
              </a:defRPr>
            </a:lvl1pPr>
            <a:lvl2pPr marR="0" lvl="1"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2pPr>
            <a:lvl3pPr marR="0" lvl="2"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3pPr>
            <a:lvl4pPr marR="0" lvl="3"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4pPr>
            <a:lvl5pPr marR="0" lvl="4"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5pPr>
            <a:lvl6pPr marR="0" lvl="5"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6pPr>
            <a:lvl7pPr marR="0" lvl="6"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7pPr>
            <a:lvl8pPr marR="0" lvl="7"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8pPr>
            <a:lvl9pPr marR="0" lvl="8"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9pPr>
          </a:lstStyle>
          <a:p>
            <a:pPr marL="0" lvl="0" indent="0" algn="l" rtl="0">
              <a:spcBef>
                <a:spcPts val="0"/>
              </a:spcBef>
              <a:spcAft>
                <a:spcPts val="0"/>
              </a:spcAft>
              <a:buNone/>
            </a:pPr>
            <a:r>
              <a:rPr lang="en-GB"/>
              <a:t>ASA Classification</a:t>
            </a:r>
            <a:endParaRPr lang="en-GB"/>
          </a:p>
        </p:txBody>
      </p:sp>
      <p:sp>
        <p:nvSpPr>
          <p:cNvPr id="10" name="Text Box 9"/>
          <p:cNvSpPr txBox="1"/>
          <p:nvPr/>
        </p:nvSpPr>
        <p:spPr>
          <a:xfrm>
            <a:off x="251460" y="3795395"/>
            <a:ext cx="3009265" cy="1066800"/>
          </a:xfrm>
          <a:prstGeom prst="rect">
            <a:avLst/>
          </a:prstGeom>
          <a:noFill/>
        </p:spPr>
        <p:txBody>
          <a:bodyPr wrap="square" rtlCol="0">
            <a:noAutofit/>
          </a:bodyPr>
          <a:lstStyle/>
          <a:p>
            <a:r>
              <a:rPr lang="en-GB" altLang="en-US">
                <a:solidFill>
                  <a:schemeClr val="bg1"/>
                </a:solidFill>
              </a:rPr>
              <a:t>-ASA Class 1: Count-3879</a:t>
            </a:r>
            <a:endParaRPr lang="en-GB" altLang="en-US">
              <a:solidFill>
                <a:schemeClr val="bg1"/>
              </a:solidFill>
            </a:endParaRPr>
          </a:p>
          <a:p>
            <a:r>
              <a:rPr lang="en-GB" altLang="en-US">
                <a:solidFill>
                  <a:schemeClr val="bg1"/>
                </a:solidFill>
              </a:rPr>
              <a:t>-ASA Class 2: Count- 3551</a:t>
            </a:r>
            <a:endParaRPr lang="en-GB" altLang="en-US">
              <a:solidFill>
                <a:schemeClr val="bg1"/>
              </a:solidFill>
            </a:endParaRPr>
          </a:p>
          <a:p>
            <a:r>
              <a:rPr lang="en-GB" altLang="en-US">
                <a:solidFill>
                  <a:schemeClr val="bg1"/>
                </a:solidFill>
              </a:rPr>
              <a:t>-ASAClass 3: Count-303</a:t>
            </a:r>
            <a:endParaRPr lang="en-GB" altLang="en-US">
              <a:solidFill>
                <a:schemeClr val="bg1"/>
              </a:solidFill>
            </a:endParaRPr>
          </a:p>
          <a:p>
            <a:r>
              <a:rPr lang="en-GB" altLang="en-US">
                <a:solidFill>
                  <a:schemeClr val="bg1"/>
                </a:solidFill>
              </a:rPr>
              <a:t>-ASA Class 4:Count-3</a:t>
            </a:r>
            <a:endParaRPr lang="en-GB" altLang="en-US">
              <a:solidFill>
                <a:schemeClr val="bg1"/>
              </a:solidFill>
            </a:endParaRPr>
          </a:p>
        </p:txBody>
      </p:sp>
      <p:pic>
        <p:nvPicPr>
          <p:cNvPr id="11" name="Picture 10" descr="mortality_across_asa_classifications"/>
          <p:cNvPicPr>
            <a:picLocks noChangeAspect="1"/>
          </p:cNvPicPr>
          <p:nvPr/>
        </p:nvPicPr>
        <p:blipFill>
          <a:blip r:embed="rId2"/>
          <a:stretch>
            <a:fillRect/>
          </a:stretch>
        </p:blipFill>
        <p:spPr>
          <a:xfrm>
            <a:off x="4787265" y="123190"/>
            <a:ext cx="4267200" cy="3183890"/>
          </a:xfrm>
          <a:prstGeom prst="rect">
            <a:avLst/>
          </a:prstGeom>
        </p:spPr>
      </p:pic>
      <p:sp>
        <p:nvSpPr>
          <p:cNvPr id="1974" name="Google Shape;1974;p55"/>
          <p:cNvSpPr txBox="1"/>
          <p:nvPr/>
        </p:nvSpPr>
        <p:spPr>
          <a:xfrm>
            <a:off x="4716145" y="3357880"/>
            <a:ext cx="4270375" cy="76771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panose="00000900000000000000"/>
              <a:buNone/>
              <a:defRPr sz="2400" b="0" i="0" u="none" strike="noStrike" cap="none">
                <a:solidFill>
                  <a:schemeClr val="accent1"/>
                </a:solidFill>
                <a:latin typeface="Montserrat ExtraBold" panose="00000900000000000000"/>
                <a:ea typeface="Montserrat ExtraBold" panose="00000900000000000000"/>
                <a:cs typeface="Montserrat ExtraBold" panose="00000900000000000000"/>
                <a:sym typeface="Montserrat ExtraBold" panose="00000900000000000000"/>
              </a:defRPr>
            </a:lvl1pPr>
            <a:lvl2pPr marR="0" lvl="1"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2pPr>
            <a:lvl3pPr marR="0" lvl="2"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3pPr>
            <a:lvl4pPr marR="0" lvl="3"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4pPr>
            <a:lvl5pPr marR="0" lvl="4"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5pPr>
            <a:lvl6pPr marR="0" lvl="5"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6pPr>
            <a:lvl7pPr marR="0" lvl="6"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7pPr>
            <a:lvl8pPr marR="0" lvl="7"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8pPr>
            <a:lvl9pPr marR="0" lvl="8"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9pPr>
          </a:lstStyle>
          <a:p>
            <a:pPr marL="0" lvl="0" indent="0" algn="l" rtl="0">
              <a:spcBef>
                <a:spcPts val="0"/>
              </a:spcBef>
              <a:spcAft>
                <a:spcPts val="0"/>
              </a:spcAft>
              <a:buNone/>
            </a:pPr>
            <a:r>
              <a:rPr lang="en-GB"/>
              <a:t>Mortality Across ASA Classifications</a:t>
            </a:r>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1"/>
          <p:cNvSpPr txBox="1">
            <a:spLocks noGrp="1"/>
          </p:cNvSpPr>
          <p:nvPr>
            <p:ph type="title"/>
          </p:nvPr>
        </p:nvSpPr>
        <p:spPr>
          <a:xfrm>
            <a:off x="35530" y="123080"/>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Correlation Matrix</a:t>
            </a:r>
            <a:endParaRPr lang="en-GB"/>
          </a:p>
        </p:txBody>
      </p:sp>
      <p:cxnSp>
        <p:nvCxnSpPr>
          <p:cNvPr id="293" name="Google Shape;293;p51"/>
          <p:cNvCxnSpPr/>
          <p:nvPr/>
        </p:nvCxnSpPr>
        <p:spPr>
          <a:xfrm>
            <a:off x="179745" y="19558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305" name="Google Shape;305;p51"/>
          <p:cNvCxnSpPr/>
          <p:nvPr/>
        </p:nvCxnSpPr>
        <p:spPr>
          <a:xfrm flipV="1">
            <a:off x="3203461" y="987669"/>
            <a:ext cx="0" cy="791845"/>
          </a:xfrm>
          <a:prstGeom prst="straightConnector1">
            <a:avLst/>
          </a:prstGeom>
          <a:noFill/>
          <a:ln w="9525" cap="flat" cmpd="sng">
            <a:solidFill>
              <a:schemeClr val="accent1"/>
            </a:solidFill>
            <a:prstDash val="solid"/>
            <a:round/>
            <a:headEnd type="none" w="med" len="med"/>
            <a:tailEnd type="none" w="med" len="med"/>
          </a:ln>
        </p:spPr>
      </p:cxnSp>
      <p:grpSp>
        <p:nvGrpSpPr>
          <p:cNvPr id="345" name="Google Shape;345;p51"/>
          <p:cNvGrpSpPr/>
          <p:nvPr/>
        </p:nvGrpSpPr>
        <p:grpSpPr>
          <a:xfrm>
            <a:off x="5330853" y="1997309"/>
            <a:ext cx="449122" cy="383741"/>
            <a:chOff x="866243" y="2291587"/>
            <a:chExt cx="415546" cy="355053"/>
          </a:xfrm>
        </p:grpSpPr>
        <p:sp>
          <p:nvSpPr>
            <p:cNvPr id="346" name="Google Shape;346;p51"/>
            <p:cNvSpPr/>
            <p:nvPr/>
          </p:nvSpPr>
          <p:spPr>
            <a:xfrm>
              <a:off x="1053756" y="2523748"/>
              <a:ext cx="103998" cy="81706"/>
            </a:xfrm>
            <a:custGeom>
              <a:avLst/>
              <a:gdLst/>
              <a:ahLst/>
              <a:cxnLst/>
              <a:rect l="l" t="t" r="r" b="b"/>
              <a:pathLst>
                <a:path w="3275" h="2573" extrusionOk="0">
                  <a:moveTo>
                    <a:pt x="2358" y="393"/>
                  </a:moveTo>
                  <a:cubicBezTo>
                    <a:pt x="2418" y="393"/>
                    <a:pt x="2465" y="429"/>
                    <a:pt x="2489" y="488"/>
                  </a:cubicBezTo>
                  <a:lnTo>
                    <a:pt x="2823" y="1262"/>
                  </a:lnTo>
                  <a:cubicBezTo>
                    <a:pt x="2846" y="1322"/>
                    <a:pt x="2823" y="1405"/>
                    <a:pt x="2739" y="1441"/>
                  </a:cubicBezTo>
                  <a:lnTo>
                    <a:pt x="989" y="2179"/>
                  </a:lnTo>
                  <a:cubicBezTo>
                    <a:pt x="977" y="2179"/>
                    <a:pt x="953" y="2203"/>
                    <a:pt x="929" y="2203"/>
                  </a:cubicBezTo>
                  <a:cubicBezTo>
                    <a:pt x="870" y="2203"/>
                    <a:pt x="822" y="2167"/>
                    <a:pt x="787" y="2108"/>
                  </a:cubicBezTo>
                  <a:lnTo>
                    <a:pt x="465" y="1334"/>
                  </a:lnTo>
                  <a:cubicBezTo>
                    <a:pt x="441" y="1262"/>
                    <a:pt x="465" y="1191"/>
                    <a:pt x="537" y="1155"/>
                  </a:cubicBezTo>
                  <a:lnTo>
                    <a:pt x="2299" y="417"/>
                  </a:lnTo>
                  <a:cubicBezTo>
                    <a:pt x="2311" y="417"/>
                    <a:pt x="2322" y="393"/>
                    <a:pt x="2358" y="393"/>
                  </a:cubicBezTo>
                  <a:close/>
                  <a:moveTo>
                    <a:pt x="2358" y="0"/>
                  </a:moveTo>
                  <a:cubicBezTo>
                    <a:pt x="2287" y="0"/>
                    <a:pt x="2227" y="12"/>
                    <a:pt x="2144" y="36"/>
                  </a:cubicBezTo>
                  <a:lnTo>
                    <a:pt x="394" y="786"/>
                  </a:lnTo>
                  <a:cubicBezTo>
                    <a:pt x="120" y="905"/>
                    <a:pt x="1" y="1203"/>
                    <a:pt x="108" y="1465"/>
                  </a:cubicBezTo>
                  <a:lnTo>
                    <a:pt x="429" y="2239"/>
                  </a:lnTo>
                  <a:cubicBezTo>
                    <a:pt x="525" y="2441"/>
                    <a:pt x="703" y="2572"/>
                    <a:pt x="929" y="2572"/>
                  </a:cubicBezTo>
                  <a:cubicBezTo>
                    <a:pt x="1001" y="2572"/>
                    <a:pt x="1060" y="2560"/>
                    <a:pt x="1132" y="2524"/>
                  </a:cubicBezTo>
                  <a:lnTo>
                    <a:pt x="2894" y="1786"/>
                  </a:lnTo>
                  <a:cubicBezTo>
                    <a:pt x="3156" y="1679"/>
                    <a:pt x="3275" y="1370"/>
                    <a:pt x="3180" y="1096"/>
                  </a:cubicBezTo>
                  <a:lnTo>
                    <a:pt x="2846" y="322"/>
                  </a:lnTo>
                  <a:cubicBezTo>
                    <a:pt x="2763" y="131"/>
                    <a:pt x="2584" y="0"/>
                    <a:pt x="2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51"/>
            <p:cNvSpPr/>
            <p:nvPr/>
          </p:nvSpPr>
          <p:spPr>
            <a:xfrm>
              <a:off x="1076461" y="2409176"/>
              <a:ext cx="79419" cy="60525"/>
            </a:xfrm>
            <a:custGeom>
              <a:avLst/>
              <a:gdLst/>
              <a:ahLst/>
              <a:cxnLst/>
              <a:rect l="l" t="t" r="r" b="b"/>
              <a:pathLst>
                <a:path w="2501" h="1906" extrusionOk="0">
                  <a:moveTo>
                    <a:pt x="1250" y="370"/>
                  </a:moveTo>
                  <a:cubicBezTo>
                    <a:pt x="1715" y="370"/>
                    <a:pt x="2119" y="620"/>
                    <a:pt x="2119" y="941"/>
                  </a:cubicBezTo>
                  <a:cubicBezTo>
                    <a:pt x="2119" y="1251"/>
                    <a:pt x="1715" y="1501"/>
                    <a:pt x="1250" y="1501"/>
                  </a:cubicBezTo>
                  <a:cubicBezTo>
                    <a:pt x="798" y="1501"/>
                    <a:pt x="393" y="1251"/>
                    <a:pt x="393" y="941"/>
                  </a:cubicBezTo>
                  <a:cubicBezTo>
                    <a:pt x="393" y="620"/>
                    <a:pt x="786" y="370"/>
                    <a:pt x="1250" y="370"/>
                  </a:cubicBezTo>
                  <a:close/>
                  <a:moveTo>
                    <a:pt x="1250" y="1"/>
                  </a:moveTo>
                  <a:cubicBezTo>
                    <a:pt x="929" y="1"/>
                    <a:pt x="631" y="96"/>
                    <a:pt x="393" y="251"/>
                  </a:cubicBezTo>
                  <a:cubicBezTo>
                    <a:pt x="143" y="429"/>
                    <a:pt x="0" y="691"/>
                    <a:pt x="0" y="953"/>
                  </a:cubicBezTo>
                  <a:cubicBezTo>
                    <a:pt x="0" y="1227"/>
                    <a:pt x="143" y="1465"/>
                    <a:pt x="393" y="1656"/>
                  </a:cubicBezTo>
                  <a:cubicBezTo>
                    <a:pt x="631" y="1822"/>
                    <a:pt x="929" y="1906"/>
                    <a:pt x="1250" y="1906"/>
                  </a:cubicBezTo>
                  <a:cubicBezTo>
                    <a:pt x="1584" y="1906"/>
                    <a:pt x="1881" y="1810"/>
                    <a:pt x="2119" y="1656"/>
                  </a:cubicBezTo>
                  <a:cubicBezTo>
                    <a:pt x="2369" y="1477"/>
                    <a:pt x="2500" y="1227"/>
                    <a:pt x="2500" y="953"/>
                  </a:cubicBezTo>
                  <a:cubicBezTo>
                    <a:pt x="2500" y="691"/>
                    <a:pt x="2358" y="429"/>
                    <a:pt x="2119" y="251"/>
                  </a:cubicBezTo>
                  <a:cubicBezTo>
                    <a:pt x="1881" y="96"/>
                    <a:pt x="1584" y="1"/>
                    <a:pt x="12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51"/>
            <p:cNvSpPr/>
            <p:nvPr/>
          </p:nvSpPr>
          <p:spPr>
            <a:xfrm>
              <a:off x="985324" y="2448488"/>
              <a:ext cx="86628" cy="94185"/>
            </a:xfrm>
            <a:custGeom>
              <a:avLst/>
              <a:gdLst/>
              <a:ahLst/>
              <a:cxnLst/>
              <a:rect l="l" t="t" r="r" b="b"/>
              <a:pathLst>
                <a:path w="2728" h="2966" extrusionOk="0">
                  <a:moveTo>
                    <a:pt x="977" y="370"/>
                  </a:moveTo>
                  <a:lnTo>
                    <a:pt x="1537" y="430"/>
                  </a:lnTo>
                  <a:cubicBezTo>
                    <a:pt x="1608" y="442"/>
                    <a:pt x="1680" y="489"/>
                    <a:pt x="1715" y="561"/>
                  </a:cubicBezTo>
                  <a:lnTo>
                    <a:pt x="2287" y="1858"/>
                  </a:lnTo>
                  <a:cubicBezTo>
                    <a:pt x="2322" y="1918"/>
                    <a:pt x="2322" y="1977"/>
                    <a:pt x="2311" y="2037"/>
                  </a:cubicBezTo>
                  <a:cubicBezTo>
                    <a:pt x="2299" y="2096"/>
                    <a:pt x="2251" y="2144"/>
                    <a:pt x="2191" y="2156"/>
                  </a:cubicBezTo>
                  <a:lnTo>
                    <a:pt x="1310" y="2549"/>
                  </a:lnTo>
                  <a:cubicBezTo>
                    <a:pt x="1287" y="2561"/>
                    <a:pt x="1251" y="2561"/>
                    <a:pt x="1227" y="2561"/>
                  </a:cubicBezTo>
                  <a:cubicBezTo>
                    <a:pt x="1132" y="2561"/>
                    <a:pt x="1060" y="2513"/>
                    <a:pt x="1013" y="2430"/>
                  </a:cubicBezTo>
                  <a:lnTo>
                    <a:pt x="429" y="1132"/>
                  </a:lnTo>
                  <a:cubicBezTo>
                    <a:pt x="406" y="1061"/>
                    <a:pt x="406" y="977"/>
                    <a:pt x="465" y="906"/>
                  </a:cubicBezTo>
                  <a:lnTo>
                    <a:pt x="787" y="465"/>
                  </a:lnTo>
                  <a:cubicBezTo>
                    <a:pt x="834" y="406"/>
                    <a:pt x="906" y="370"/>
                    <a:pt x="977" y="370"/>
                  </a:cubicBezTo>
                  <a:close/>
                  <a:moveTo>
                    <a:pt x="965" y="1"/>
                  </a:moveTo>
                  <a:cubicBezTo>
                    <a:pt x="775" y="1"/>
                    <a:pt x="596" y="84"/>
                    <a:pt x="477" y="251"/>
                  </a:cubicBezTo>
                  <a:lnTo>
                    <a:pt x="156" y="703"/>
                  </a:lnTo>
                  <a:cubicBezTo>
                    <a:pt x="13" y="882"/>
                    <a:pt x="1" y="1096"/>
                    <a:pt x="84" y="1311"/>
                  </a:cubicBezTo>
                  <a:lnTo>
                    <a:pt x="667" y="2608"/>
                  </a:lnTo>
                  <a:cubicBezTo>
                    <a:pt x="775" y="2823"/>
                    <a:pt x="977" y="2966"/>
                    <a:pt x="1215" y="2966"/>
                  </a:cubicBezTo>
                  <a:cubicBezTo>
                    <a:pt x="1310" y="2966"/>
                    <a:pt x="1382" y="2942"/>
                    <a:pt x="1453" y="2906"/>
                  </a:cubicBezTo>
                  <a:lnTo>
                    <a:pt x="2334" y="2513"/>
                  </a:lnTo>
                  <a:cubicBezTo>
                    <a:pt x="2489" y="2454"/>
                    <a:pt x="2608" y="2335"/>
                    <a:pt x="2644" y="2168"/>
                  </a:cubicBezTo>
                  <a:cubicBezTo>
                    <a:pt x="2727" y="2025"/>
                    <a:pt x="2727" y="1858"/>
                    <a:pt x="2656" y="1715"/>
                  </a:cubicBezTo>
                  <a:lnTo>
                    <a:pt x="2072" y="418"/>
                  </a:lnTo>
                  <a:cubicBezTo>
                    <a:pt x="1977" y="227"/>
                    <a:pt x="1787" y="84"/>
                    <a:pt x="1572" y="61"/>
                  </a:cubicBezTo>
                  <a:cubicBezTo>
                    <a:pt x="1370" y="49"/>
                    <a:pt x="1156" y="1"/>
                    <a:pt x="9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51"/>
            <p:cNvSpPr/>
            <p:nvPr/>
          </p:nvSpPr>
          <p:spPr>
            <a:xfrm>
              <a:off x="1014062" y="2472336"/>
              <a:ext cx="15147" cy="15147"/>
            </a:xfrm>
            <a:custGeom>
              <a:avLst/>
              <a:gdLst/>
              <a:ahLst/>
              <a:cxnLst/>
              <a:rect l="l" t="t" r="r" b="b"/>
              <a:pathLst>
                <a:path w="477" h="477" extrusionOk="0">
                  <a:moveTo>
                    <a:pt x="239" y="0"/>
                  </a:moveTo>
                  <a:cubicBezTo>
                    <a:pt x="108" y="0"/>
                    <a:pt x="1" y="107"/>
                    <a:pt x="1" y="238"/>
                  </a:cubicBezTo>
                  <a:cubicBezTo>
                    <a:pt x="1" y="381"/>
                    <a:pt x="108" y="476"/>
                    <a:pt x="239" y="476"/>
                  </a:cubicBezTo>
                  <a:cubicBezTo>
                    <a:pt x="370" y="476"/>
                    <a:pt x="477" y="381"/>
                    <a:pt x="477" y="238"/>
                  </a:cubicBezTo>
                  <a:cubicBezTo>
                    <a:pt x="477" y="107"/>
                    <a:pt x="370" y="0"/>
                    <a:pt x="2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51"/>
            <p:cNvSpPr/>
            <p:nvPr/>
          </p:nvSpPr>
          <p:spPr>
            <a:xfrm>
              <a:off x="866243" y="2291587"/>
              <a:ext cx="415546" cy="355053"/>
            </a:xfrm>
            <a:custGeom>
              <a:avLst/>
              <a:gdLst/>
              <a:ahLst/>
              <a:cxnLst/>
              <a:rect l="l" t="t" r="r" b="b"/>
              <a:pathLst>
                <a:path w="13086" h="11181" extrusionOk="0">
                  <a:moveTo>
                    <a:pt x="7620" y="1430"/>
                  </a:moveTo>
                  <a:lnTo>
                    <a:pt x="7620" y="1989"/>
                  </a:lnTo>
                  <a:lnTo>
                    <a:pt x="5453" y="1989"/>
                  </a:lnTo>
                  <a:lnTo>
                    <a:pt x="5453" y="1430"/>
                  </a:lnTo>
                  <a:close/>
                  <a:moveTo>
                    <a:pt x="7608" y="406"/>
                  </a:moveTo>
                  <a:cubicBezTo>
                    <a:pt x="8168" y="406"/>
                    <a:pt x="8632" y="858"/>
                    <a:pt x="8632" y="1430"/>
                  </a:cubicBezTo>
                  <a:lnTo>
                    <a:pt x="8632" y="1989"/>
                  </a:lnTo>
                  <a:lnTo>
                    <a:pt x="7989" y="1989"/>
                  </a:lnTo>
                  <a:lnTo>
                    <a:pt x="7989" y="1430"/>
                  </a:lnTo>
                  <a:cubicBezTo>
                    <a:pt x="7989" y="1215"/>
                    <a:pt x="7811" y="1037"/>
                    <a:pt x="7608" y="1037"/>
                  </a:cubicBezTo>
                  <a:lnTo>
                    <a:pt x="5453" y="1037"/>
                  </a:lnTo>
                  <a:cubicBezTo>
                    <a:pt x="5239" y="1037"/>
                    <a:pt x="5060" y="1215"/>
                    <a:pt x="5060" y="1430"/>
                  </a:cubicBezTo>
                  <a:lnTo>
                    <a:pt x="5060" y="1989"/>
                  </a:lnTo>
                  <a:lnTo>
                    <a:pt x="4417" y="1989"/>
                  </a:lnTo>
                  <a:lnTo>
                    <a:pt x="4417" y="1430"/>
                  </a:lnTo>
                  <a:cubicBezTo>
                    <a:pt x="4417" y="858"/>
                    <a:pt x="4882" y="406"/>
                    <a:pt x="5453" y="406"/>
                  </a:cubicBezTo>
                  <a:close/>
                  <a:moveTo>
                    <a:pt x="2929" y="2096"/>
                  </a:moveTo>
                  <a:cubicBezTo>
                    <a:pt x="3013" y="2096"/>
                    <a:pt x="3072" y="2156"/>
                    <a:pt x="3072" y="2227"/>
                  </a:cubicBezTo>
                  <a:lnTo>
                    <a:pt x="3072" y="3299"/>
                  </a:lnTo>
                  <a:cubicBezTo>
                    <a:pt x="3072" y="3382"/>
                    <a:pt x="3132" y="3454"/>
                    <a:pt x="3203" y="3478"/>
                  </a:cubicBezTo>
                  <a:cubicBezTo>
                    <a:pt x="3224" y="3486"/>
                    <a:pt x="3246" y="3490"/>
                    <a:pt x="3267" y="3490"/>
                  </a:cubicBezTo>
                  <a:cubicBezTo>
                    <a:pt x="3365" y="3490"/>
                    <a:pt x="3453" y="3406"/>
                    <a:pt x="3453" y="3299"/>
                  </a:cubicBezTo>
                  <a:lnTo>
                    <a:pt x="3453" y="2358"/>
                  </a:lnTo>
                  <a:lnTo>
                    <a:pt x="9632" y="2358"/>
                  </a:lnTo>
                  <a:lnTo>
                    <a:pt x="9632" y="10502"/>
                  </a:lnTo>
                  <a:lnTo>
                    <a:pt x="3453" y="10502"/>
                  </a:lnTo>
                  <a:lnTo>
                    <a:pt x="3453" y="4073"/>
                  </a:lnTo>
                  <a:cubicBezTo>
                    <a:pt x="3453" y="3978"/>
                    <a:pt x="3370" y="3882"/>
                    <a:pt x="3263" y="3882"/>
                  </a:cubicBezTo>
                  <a:cubicBezTo>
                    <a:pt x="3155" y="3882"/>
                    <a:pt x="3072" y="3978"/>
                    <a:pt x="3072" y="4073"/>
                  </a:cubicBezTo>
                  <a:lnTo>
                    <a:pt x="3072" y="10657"/>
                  </a:lnTo>
                  <a:cubicBezTo>
                    <a:pt x="3072" y="10728"/>
                    <a:pt x="3013" y="10788"/>
                    <a:pt x="2929" y="10788"/>
                  </a:cubicBezTo>
                  <a:lnTo>
                    <a:pt x="2310" y="10788"/>
                  </a:lnTo>
                  <a:cubicBezTo>
                    <a:pt x="2239" y="10788"/>
                    <a:pt x="2179" y="10728"/>
                    <a:pt x="2179" y="10657"/>
                  </a:cubicBezTo>
                  <a:lnTo>
                    <a:pt x="2179" y="2227"/>
                  </a:lnTo>
                  <a:cubicBezTo>
                    <a:pt x="2179" y="2156"/>
                    <a:pt x="2239" y="2096"/>
                    <a:pt x="2310" y="2096"/>
                  </a:cubicBezTo>
                  <a:close/>
                  <a:moveTo>
                    <a:pt x="10775" y="2096"/>
                  </a:moveTo>
                  <a:cubicBezTo>
                    <a:pt x="10847" y="2096"/>
                    <a:pt x="10906" y="2156"/>
                    <a:pt x="10906" y="2227"/>
                  </a:cubicBezTo>
                  <a:lnTo>
                    <a:pt x="10906" y="10657"/>
                  </a:lnTo>
                  <a:cubicBezTo>
                    <a:pt x="10906" y="10728"/>
                    <a:pt x="10847" y="10788"/>
                    <a:pt x="10775" y="10788"/>
                  </a:cubicBezTo>
                  <a:lnTo>
                    <a:pt x="10156" y="10788"/>
                  </a:lnTo>
                  <a:cubicBezTo>
                    <a:pt x="10073" y="10788"/>
                    <a:pt x="10013" y="10728"/>
                    <a:pt x="10013" y="10657"/>
                  </a:cubicBezTo>
                  <a:lnTo>
                    <a:pt x="10013" y="2227"/>
                  </a:lnTo>
                  <a:cubicBezTo>
                    <a:pt x="10013" y="2156"/>
                    <a:pt x="10073" y="2096"/>
                    <a:pt x="10156" y="2096"/>
                  </a:cubicBezTo>
                  <a:close/>
                  <a:moveTo>
                    <a:pt x="5465" y="1"/>
                  </a:moveTo>
                  <a:cubicBezTo>
                    <a:pt x="4691" y="1"/>
                    <a:pt x="4048" y="644"/>
                    <a:pt x="4048" y="1418"/>
                  </a:cubicBezTo>
                  <a:lnTo>
                    <a:pt x="4048" y="1977"/>
                  </a:lnTo>
                  <a:lnTo>
                    <a:pt x="3394" y="1977"/>
                  </a:lnTo>
                  <a:cubicBezTo>
                    <a:pt x="3310" y="1811"/>
                    <a:pt x="3132" y="1692"/>
                    <a:pt x="2929" y="1692"/>
                  </a:cubicBezTo>
                  <a:lnTo>
                    <a:pt x="2310" y="1692"/>
                  </a:lnTo>
                  <a:cubicBezTo>
                    <a:pt x="2096" y="1692"/>
                    <a:pt x="1941" y="1811"/>
                    <a:pt x="1846" y="1977"/>
                  </a:cubicBezTo>
                  <a:lnTo>
                    <a:pt x="1310" y="1977"/>
                  </a:lnTo>
                  <a:cubicBezTo>
                    <a:pt x="596" y="1977"/>
                    <a:pt x="0" y="2561"/>
                    <a:pt x="0" y="3287"/>
                  </a:cubicBezTo>
                  <a:lnTo>
                    <a:pt x="0" y="7990"/>
                  </a:lnTo>
                  <a:cubicBezTo>
                    <a:pt x="0" y="8097"/>
                    <a:pt x="96" y="8180"/>
                    <a:pt x="191" y="8180"/>
                  </a:cubicBezTo>
                  <a:cubicBezTo>
                    <a:pt x="298" y="8180"/>
                    <a:pt x="393" y="8097"/>
                    <a:pt x="393" y="7990"/>
                  </a:cubicBezTo>
                  <a:lnTo>
                    <a:pt x="393" y="3287"/>
                  </a:lnTo>
                  <a:cubicBezTo>
                    <a:pt x="393" y="2787"/>
                    <a:pt x="810" y="2370"/>
                    <a:pt x="1310" y="2370"/>
                  </a:cubicBezTo>
                  <a:lnTo>
                    <a:pt x="1786" y="2370"/>
                  </a:lnTo>
                  <a:lnTo>
                    <a:pt x="1786" y="10502"/>
                  </a:lnTo>
                  <a:lnTo>
                    <a:pt x="1310" y="10502"/>
                  </a:lnTo>
                  <a:cubicBezTo>
                    <a:pt x="810" y="10502"/>
                    <a:pt x="393" y="10085"/>
                    <a:pt x="393" y="9585"/>
                  </a:cubicBezTo>
                  <a:lnTo>
                    <a:pt x="393" y="8764"/>
                  </a:lnTo>
                  <a:cubicBezTo>
                    <a:pt x="393" y="8657"/>
                    <a:pt x="298" y="8573"/>
                    <a:pt x="191" y="8573"/>
                  </a:cubicBezTo>
                  <a:cubicBezTo>
                    <a:pt x="96" y="8573"/>
                    <a:pt x="0" y="8657"/>
                    <a:pt x="0" y="8764"/>
                  </a:cubicBezTo>
                  <a:lnTo>
                    <a:pt x="0" y="9585"/>
                  </a:lnTo>
                  <a:cubicBezTo>
                    <a:pt x="0" y="10300"/>
                    <a:pt x="584" y="10895"/>
                    <a:pt x="1310" y="10895"/>
                  </a:cubicBezTo>
                  <a:lnTo>
                    <a:pt x="1846" y="10895"/>
                  </a:lnTo>
                  <a:cubicBezTo>
                    <a:pt x="1941" y="11062"/>
                    <a:pt x="2120" y="11181"/>
                    <a:pt x="2310" y="11181"/>
                  </a:cubicBezTo>
                  <a:lnTo>
                    <a:pt x="2929" y="11181"/>
                  </a:lnTo>
                  <a:cubicBezTo>
                    <a:pt x="3144" y="11181"/>
                    <a:pt x="3310" y="11062"/>
                    <a:pt x="3394" y="10895"/>
                  </a:cubicBezTo>
                  <a:lnTo>
                    <a:pt x="9692" y="10895"/>
                  </a:lnTo>
                  <a:cubicBezTo>
                    <a:pt x="9775" y="11062"/>
                    <a:pt x="9954" y="11181"/>
                    <a:pt x="10156" y="11181"/>
                  </a:cubicBezTo>
                  <a:lnTo>
                    <a:pt x="10775" y="11181"/>
                  </a:lnTo>
                  <a:cubicBezTo>
                    <a:pt x="10978" y="11181"/>
                    <a:pt x="11145" y="11062"/>
                    <a:pt x="11240" y="10895"/>
                  </a:cubicBezTo>
                  <a:lnTo>
                    <a:pt x="11776" y="10895"/>
                  </a:lnTo>
                  <a:cubicBezTo>
                    <a:pt x="12490" y="10895"/>
                    <a:pt x="13085" y="10312"/>
                    <a:pt x="13085" y="9585"/>
                  </a:cubicBezTo>
                  <a:lnTo>
                    <a:pt x="13085" y="4894"/>
                  </a:lnTo>
                  <a:cubicBezTo>
                    <a:pt x="13085" y="4787"/>
                    <a:pt x="12990" y="4704"/>
                    <a:pt x="12883" y="4704"/>
                  </a:cubicBezTo>
                  <a:cubicBezTo>
                    <a:pt x="12788" y="4704"/>
                    <a:pt x="12692" y="4787"/>
                    <a:pt x="12692" y="4894"/>
                  </a:cubicBezTo>
                  <a:lnTo>
                    <a:pt x="12692" y="9585"/>
                  </a:lnTo>
                  <a:cubicBezTo>
                    <a:pt x="12692" y="10085"/>
                    <a:pt x="12276" y="10502"/>
                    <a:pt x="11776" y="10502"/>
                  </a:cubicBezTo>
                  <a:lnTo>
                    <a:pt x="11299" y="10502"/>
                  </a:lnTo>
                  <a:lnTo>
                    <a:pt x="11299" y="2370"/>
                  </a:lnTo>
                  <a:lnTo>
                    <a:pt x="11776" y="2370"/>
                  </a:lnTo>
                  <a:cubicBezTo>
                    <a:pt x="12276" y="2370"/>
                    <a:pt x="12692" y="2787"/>
                    <a:pt x="12692" y="3287"/>
                  </a:cubicBezTo>
                  <a:lnTo>
                    <a:pt x="12692" y="4120"/>
                  </a:lnTo>
                  <a:cubicBezTo>
                    <a:pt x="12692" y="4240"/>
                    <a:pt x="12788" y="4311"/>
                    <a:pt x="12895" y="4311"/>
                  </a:cubicBezTo>
                  <a:cubicBezTo>
                    <a:pt x="12990" y="4311"/>
                    <a:pt x="13085" y="4228"/>
                    <a:pt x="13085" y="4120"/>
                  </a:cubicBezTo>
                  <a:lnTo>
                    <a:pt x="13085" y="3287"/>
                  </a:lnTo>
                  <a:cubicBezTo>
                    <a:pt x="13085" y="2573"/>
                    <a:pt x="12502" y="1977"/>
                    <a:pt x="11776" y="1977"/>
                  </a:cubicBezTo>
                  <a:lnTo>
                    <a:pt x="11240" y="1977"/>
                  </a:lnTo>
                  <a:cubicBezTo>
                    <a:pt x="11145" y="1811"/>
                    <a:pt x="10966" y="1692"/>
                    <a:pt x="10775" y="1692"/>
                  </a:cubicBezTo>
                  <a:lnTo>
                    <a:pt x="10156" y="1692"/>
                  </a:lnTo>
                  <a:cubicBezTo>
                    <a:pt x="9942" y="1692"/>
                    <a:pt x="9775" y="1811"/>
                    <a:pt x="9692" y="1977"/>
                  </a:cubicBezTo>
                  <a:lnTo>
                    <a:pt x="9037" y="1977"/>
                  </a:lnTo>
                  <a:lnTo>
                    <a:pt x="9037" y="1418"/>
                  </a:lnTo>
                  <a:cubicBezTo>
                    <a:pt x="9037" y="644"/>
                    <a:pt x="8394" y="1"/>
                    <a:pt x="76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1" name="Google Shape;351;p51"/>
          <p:cNvGrpSpPr/>
          <p:nvPr/>
        </p:nvGrpSpPr>
        <p:grpSpPr>
          <a:xfrm>
            <a:off x="5345169" y="2907637"/>
            <a:ext cx="420458" cy="383731"/>
            <a:chOff x="1958520" y="2302574"/>
            <a:chExt cx="359213" cy="327807"/>
          </a:xfrm>
        </p:grpSpPr>
        <p:sp>
          <p:nvSpPr>
            <p:cNvPr id="352" name="Google Shape;352;p51"/>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51"/>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51"/>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5" name="Google Shape;355;p51"/>
          <p:cNvGrpSpPr/>
          <p:nvPr/>
        </p:nvGrpSpPr>
        <p:grpSpPr>
          <a:xfrm>
            <a:off x="5330852" y="3818025"/>
            <a:ext cx="449098" cy="415171"/>
            <a:chOff x="7384751" y="4147984"/>
            <a:chExt cx="380012" cy="351274"/>
          </a:xfrm>
        </p:grpSpPr>
        <p:sp>
          <p:nvSpPr>
            <p:cNvPr id="356" name="Google Shape;356;p51"/>
            <p:cNvSpPr/>
            <p:nvPr/>
          </p:nvSpPr>
          <p:spPr>
            <a:xfrm>
              <a:off x="7385513" y="4225879"/>
              <a:ext cx="379250" cy="273379"/>
            </a:xfrm>
            <a:custGeom>
              <a:avLst/>
              <a:gdLst/>
              <a:ahLst/>
              <a:cxnLst/>
              <a:rect l="l" t="t" r="r" b="b"/>
              <a:pathLst>
                <a:path w="11943" h="8609" extrusionOk="0">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51"/>
            <p:cNvSpPr/>
            <p:nvPr/>
          </p:nvSpPr>
          <p:spPr>
            <a:xfrm>
              <a:off x="7384751" y="4147984"/>
              <a:ext cx="380012" cy="228382"/>
            </a:xfrm>
            <a:custGeom>
              <a:avLst/>
              <a:gdLst/>
              <a:ahLst/>
              <a:cxnLst/>
              <a:rect l="l" t="t" r="r" b="b"/>
              <a:pathLst>
                <a:path w="11967" h="7192" extrusionOk="0">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51"/>
            <p:cNvSpPr/>
            <p:nvPr/>
          </p:nvSpPr>
          <p:spPr>
            <a:xfrm>
              <a:off x="7507642" y="4228134"/>
              <a:ext cx="37852" cy="37852"/>
            </a:xfrm>
            <a:custGeom>
              <a:avLst/>
              <a:gdLst/>
              <a:ahLst/>
              <a:cxnLst/>
              <a:rect l="l" t="t" r="r" b="b"/>
              <a:pathLst>
                <a:path w="1192" h="1192" extrusionOk="0">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51"/>
            <p:cNvSpPr/>
            <p:nvPr/>
          </p:nvSpPr>
          <p:spPr>
            <a:xfrm>
              <a:off x="7573820" y="4228134"/>
              <a:ext cx="37820" cy="37852"/>
            </a:xfrm>
            <a:custGeom>
              <a:avLst/>
              <a:gdLst/>
              <a:ahLst/>
              <a:cxnLst/>
              <a:rect l="l" t="t" r="r" b="b"/>
              <a:pathLst>
                <a:path w="1191" h="1192" extrusionOk="0">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51"/>
            <p:cNvSpPr/>
            <p:nvPr/>
          </p:nvSpPr>
          <p:spPr>
            <a:xfrm>
              <a:off x="7640728" y="4228134"/>
              <a:ext cx="37852" cy="37852"/>
            </a:xfrm>
            <a:custGeom>
              <a:avLst/>
              <a:gdLst/>
              <a:ahLst/>
              <a:cxnLst/>
              <a:rect l="l" t="t" r="r" b="b"/>
              <a:pathLst>
                <a:path w="1192" h="1192" extrusionOk="0">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 name="Picture 2" descr="correlation_matrix_heatmap_for_selected_columns"/>
          <p:cNvPicPr>
            <a:picLocks noChangeAspect="1"/>
          </p:cNvPicPr>
          <p:nvPr/>
        </p:nvPicPr>
        <p:blipFill>
          <a:blip r:embed="rId1"/>
          <a:stretch>
            <a:fillRect/>
          </a:stretch>
        </p:blipFill>
        <p:spPr>
          <a:xfrm>
            <a:off x="107950" y="627380"/>
            <a:ext cx="4959350" cy="3720465"/>
          </a:xfrm>
          <a:prstGeom prst="rect">
            <a:avLst/>
          </a:prstGeom>
        </p:spPr>
      </p:pic>
      <p:sp>
        <p:nvSpPr>
          <p:cNvPr id="2" name="Text Box 1"/>
          <p:cNvSpPr txBox="1"/>
          <p:nvPr/>
        </p:nvSpPr>
        <p:spPr>
          <a:xfrm>
            <a:off x="5135880" y="1995805"/>
            <a:ext cx="4008120" cy="1005840"/>
          </a:xfrm>
          <a:prstGeom prst="rect">
            <a:avLst/>
          </a:prstGeom>
          <a:noFill/>
        </p:spPr>
        <p:txBody>
          <a:bodyPr wrap="square" rtlCol="0">
            <a:noAutofit/>
          </a:bodyPr>
          <a:lstStyle/>
          <a:p>
            <a:r>
              <a:rPr lang="en-GB" altLang="en-US" sz="1600">
                <a:solidFill>
                  <a:schemeClr val="bg1"/>
                </a:solidFill>
              </a:rPr>
              <a:t>Represents relationships between specific numerical features in the dataset. </a:t>
            </a:r>
            <a:endParaRPr lang="en-GB" altLang="en-US" sz="160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05" y="3435350"/>
            <a:ext cx="3615690" cy="1252220"/>
          </a:xfrm>
        </p:spPr>
        <p:txBody>
          <a:bodyPr/>
          <a:lstStyle/>
          <a:p>
            <a:r>
              <a:rPr lang="en-GB">
                <a:sym typeface="+mn-ea"/>
              </a:rPr>
              <a:t>Number of cases by Medical Department</a:t>
            </a:r>
            <a:endParaRPr lang="en-US"/>
          </a:p>
        </p:txBody>
      </p:sp>
      <p:sp>
        <p:nvSpPr>
          <p:cNvPr id="3" name="Text Placeholder 2"/>
          <p:cNvSpPr>
            <a:spLocks noGrp="1"/>
          </p:cNvSpPr>
          <p:nvPr>
            <p:ph type="body" idx="1"/>
          </p:nvPr>
        </p:nvSpPr>
        <p:spPr>
          <a:xfrm>
            <a:off x="5364480" y="2859405"/>
            <a:ext cx="3611880" cy="2019300"/>
          </a:xfrm>
        </p:spPr>
        <p:txBody>
          <a:bodyPr/>
          <a:lstStyle/>
          <a:p>
            <a:pPr marL="127000" indent="0">
              <a:buNone/>
            </a:pPr>
            <a:r>
              <a:rPr lang="en-GB" altLang="en-US"/>
              <a:t>0 - General Surgery</a:t>
            </a:r>
            <a:endParaRPr lang="en-GB" altLang="en-US"/>
          </a:p>
          <a:p>
            <a:pPr marL="127000" indent="0">
              <a:buNone/>
            </a:pPr>
            <a:endParaRPr lang="en-GB" altLang="en-US"/>
          </a:p>
          <a:p>
            <a:pPr marL="127000" indent="0">
              <a:buNone/>
            </a:pPr>
            <a:r>
              <a:rPr lang="en-GB" altLang="en-US"/>
              <a:t> 1 - Urology</a:t>
            </a:r>
            <a:endParaRPr lang="en-GB" altLang="en-US"/>
          </a:p>
          <a:p>
            <a:pPr marL="127000" indent="0">
              <a:buNone/>
            </a:pPr>
            <a:endParaRPr lang="en-GB" altLang="en-US"/>
          </a:p>
          <a:p>
            <a:pPr marL="127000" indent="0">
              <a:buNone/>
            </a:pPr>
            <a:r>
              <a:rPr lang="en-GB" altLang="en-US"/>
              <a:t> 2 - Thoracic Surgery</a:t>
            </a:r>
            <a:endParaRPr lang="en-GB" altLang="en-US"/>
          </a:p>
          <a:p>
            <a:pPr marL="127000" indent="0">
              <a:buNone/>
            </a:pPr>
            <a:endParaRPr lang="en-GB" altLang="en-US"/>
          </a:p>
          <a:p>
            <a:pPr marL="127000" indent="0">
              <a:buNone/>
            </a:pPr>
            <a:r>
              <a:rPr lang="en-GB" altLang="en-US"/>
              <a:t> 3 - Gynecology </a:t>
            </a:r>
            <a:endParaRPr lang="en-GB" altLang="en-US"/>
          </a:p>
        </p:txBody>
      </p:sp>
      <p:pic>
        <p:nvPicPr>
          <p:cNvPr id="5" name="Picture 4" descr="number_of_cases_by_medical_department"/>
          <p:cNvPicPr>
            <a:picLocks noChangeAspect="1"/>
          </p:cNvPicPr>
          <p:nvPr/>
        </p:nvPicPr>
        <p:blipFill>
          <a:blip r:embed="rId1"/>
          <a:stretch>
            <a:fillRect/>
          </a:stretch>
        </p:blipFill>
        <p:spPr>
          <a:xfrm>
            <a:off x="323850" y="285115"/>
            <a:ext cx="4769485" cy="34861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57"/>
          <p:cNvSpPr txBox="1">
            <a:spLocks noGrp="1"/>
          </p:cNvSpPr>
          <p:nvPr>
            <p:ph type="title"/>
          </p:nvPr>
        </p:nvSpPr>
        <p:spPr>
          <a:xfrm>
            <a:off x="115880" y="157313"/>
            <a:ext cx="5065720" cy="6142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Machine Learning Models</a:t>
            </a:r>
            <a:endParaRPr lang="en-GB" dirty="0"/>
          </a:p>
        </p:txBody>
      </p:sp>
      <p:sp>
        <p:nvSpPr>
          <p:cNvPr id="1994" name="Google Shape;1994;p57"/>
          <p:cNvSpPr txBox="1">
            <a:spLocks noGrp="1"/>
          </p:cNvSpPr>
          <p:nvPr>
            <p:ph type="body" idx="1"/>
          </p:nvPr>
        </p:nvSpPr>
        <p:spPr>
          <a:xfrm>
            <a:off x="-68418" y="1048803"/>
            <a:ext cx="8461050" cy="1899757"/>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dirty="0"/>
              <a:t>Lazy Predict is a Python library that automates the model selection and training process in machine learning.</a:t>
            </a:r>
            <a:endParaRPr lang="en-GB" dirty="0"/>
          </a:p>
          <a:p>
            <a:pPr marL="457200" lvl="0" indent="-317500" algn="l" rtl="0">
              <a:spcBef>
                <a:spcPts val="0"/>
              </a:spcBef>
              <a:spcAft>
                <a:spcPts val="0"/>
              </a:spcAft>
              <a:buSzPts val="1400"/>
              <a:buChar char="●"/>
            </a:pPr>
            <a:endParaRPr lang="en-GB" dirty="0"/>
          </a:p>
          <a:p>
            <a:pPr marL="457200" lvl="0" indent="-317500" algn="l" rtl="0">
              <a:spcBef>
                <a:spcPts val="0"/>
              </a:spcBef>
              <a:spcAft>
                <a:spcPts val="0"/>
              </a:spcAft>
              <a:buSzPts val="1400"/>
              <a:buChar char="●"/>
            </a:pPr>
            <a:r>
              <a:rPr lang="en-GB" dirty="0"/>
              <a:t> It provides a quick way to evaluate and compare multiple machine learning models without the need for extensive manual tuning.</a:t>
            </a:r>
            <a:endParaRPr lang="en-GB" dirty="0"/>
          </a:p>
          <a:p>
            <a:pPr marL="457200" lvl="0" indent="-317500" algn="l" rtl="0">
              <a:spcBef>
                <a:spcPts val="0"/>
              </a:spcBef>
              <a:spcAft>
                <a:spcPts val="0"/>
              </a:spcAft>
              <a:buSzPts val="1400"/>
              <a:buChar char="●"/>
            </a:pPr>
            <a:endParaRPr lang="en-GB" dirty="0"/>
          </a:p>
          <a:p>
            <a:pPr marL="457200" lvl="0" indent="-317500" algn="l" rtl="0">
              <a:spcBef>
                <a:spcPts val="0"/>
              </a:spcBef>
              <a:spcAft>
                <a:spcPts val="0"/>
              </a:spcAft>
              <a:buSzPts val="1400"/>
              <a:buChar char="●"/>
            </a:pPr>
            <a:r>
              <a:rPr lang="en-GB" dirty="0"/>
              <a:t>The library takes a "lazy" approach by using default hyperparameters for each algorithm and provides a baseline performance comparison.</a:t>
            </a:r>
            <a:endParaRPr lang="en-GB" dirty="0"/>
          </a:p>
          <a:p>
            <a:pPr marL="457200" lvl="0" indent="-317500" algn="l" rtl="0">
              <a:spcBef>
                <a:spcPts val="0"/>
              </a:spcBef>
              <a:spcAft>
                <a:spcPts val="0"/>
              </a:spcAft>
              <a:buSzPts val="1400"/>
              <a:buChar char="●"/>
            </a:pPr>
            <a:endParaRPr lang="en-GB" dirty="0"/>
          </a:p>
          <a:p>
            <a:pPr marL="457200" lvl="0" indent="-317500" algn="l" rtl="0">
              <a:spcBef>
                <a:spcPts val="0"/>
              </a:spcBef>
              <a:spcAft>
                <a:spcPts val="0"/>
              </a:spcAft>
              <a:buSzPts val="1400"/>
              <a:buChar char="●"/>
            </a:pPr>
            <a:r>
              <a:rPr lang="en-GB" dirty="0"/>
              <a:t>Lazy Predict will automatically evaluate a variety of classifiers on your dataset and provide a summary of their performance metrics.</a:t>
            </a:r>
            <a:endParaRPr lang="en-GB" dirty="0"/>
          </a:p>
          <a:p>
            <a:pPr marL="457200" lvl="0" indent="-317500" algn="l" rtl="0">
              <a:spcBef>
                <a:spcPts val="0"/>
              </a:spcBef>
              <a:spcAft>
                <a:spcPts val="0"/>
              </a:spcAft>
              <a:buSzPts val="1400"/>
              <a:buChar char="●"/>
            </a:pPr>
            <a:endParaRPr lang="en-GB" dirty="0"/>
          </a:p>
          <a:p>
            <a:pPr marL="139700" lvl="0" indent="0" algn="l" rtl="0">
              <a:spcBef>
                <a:spcPts val="0"/>
              </a:spcBef>
              <a:spcAft>
                <a:spcPts val="0"/>
              </a:spcAft>
              <a:buSzPts val="1400"/>
              <a:buNone/>
            </a:pPr>
            <a:endParaRPr lang="en-GB" dirty="0"/>
          </a:p>
        </p:txBody>
      </p:sp>
      <p:sp>
        <p:nvSpPr>
          <p:cNvPr id="1996" name="Google Shape;1996;p57"/>
          <p:cNvSpPr txBox="1">
            <a:spLocks noGrp="1"/>
          </p:cNvSpPr>
          <p:nvPr>
            <p:ph type="title" idx="3"/>
          </p:nvPr>
        </p:nvSpPr>
        <p:spPr>
          <a:xfrm>
            <a:off x="2868875" y="771527"/>
            <a:ext cx="3258900" cy="34155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Lazy Predict</a:t>
            </a:r>
            <a:endParaRPr lang="en-GB" dirty="0"/>
          </a:p>
        </p:txBody>
      </p:sp>
      <p:cxnSp>
        <p:nvCxnSpPr>
          <p:cNvPr id="1998" name="Google Shape;1998;p57"/>
          <p:cNvCxnSpPr/>
          <p:nvPr/>
        </p:nvCxnSpPr>
        <p:spPr>
          <a:xfrm>
            <a:off x="226307" y="672290"/>
            <a:ext cx="2520315"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p:cNvPicPr>
            <a:picLocks noChangeAspect="1"/>
          </p:cNvPicPr>
          <p:nvPr/>
        </p:nvPicPr>
        <p:blipFill rotWithShape="1">
          <a:blip r:embed="rId1"/>
          <a:srcRect l="1956" t="1263" r="3321" b="39104"/>
          <a:stretch>
            <a:fillRect/>
          </a:stretch>
        </p:blipFill>
        <p:spPr>
          <a:xfrm>
            <a:off x="1623237" y="3576952"/>
            <a:ext cx="5897526" cy="14814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220" y="250782"/>
            <a:ext cx="6631305" cy="598805"/>
          </a:xfrm>
        </p:spPr>
        <p:txBody>
          <a:bodyPr/>
          <a:lstStyle/>
          <a:p>
            <a:r>
              <a:rPr lang="en-GB" altLang="en-US"/>
              <a:t>Extra Tree Classifier</a:t>
            </a:r>
            <a:endParaRPr lang="en-GB" altLang="en-US"/>
          </a:p>
        </p:txBody>
      </p:sp>
      <p:sp>
        <p:nvSpPr>
          <p:cNvPr id="1995" name="Google Shape;1995;p57"/>
          <p:cNvSpPr txBox="1"/>
          <p:nvPr/>
        </p:nvSpPr>
        <p:spPr>
          <a:xfrm>
            <a:off x="265636" y="1145746"/>
            <a:ext cx="8711565" cy="35318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panose="00000500000000000000"/>
              <a:buChar char="●"/>
              <a:defRPr sz="14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1pPr>
            <a:lvl2pPr marL="914400" marR="0" lvl="1" indent="-317500" algn="l" rtl="0">
              <a:lnSpc>
                <a:spcPct val="100000"/>
              </a:lnSpc>
              <a:spcBef>
                <a:spcPts val="1000"/>
              </a:spcBef>
              <a:spcAft>
                <a:spcPts val="0"/>
              </a:spcAft>
              <a:buClr>
                <a:schemeClr val="lt1"/>
              </a:buClr>
              <a:buSzPts val="1400"/>
              <a:buFont typeface="Montserrat" panose="00000500000000000000"/>
              <a:buChar char="○"/>
              <a:defRPr sz="14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2pPr>
            <a:lvl3pPr marL="1371600" marR="0" lvl="2" indent="-317500" algn="l" rtl="0">
              <a:lnSpc>
                <a:spcPct val="100000"/>
              </a:lnSpc>
              <a:spcBef>
                <a:spcPts val="1600"/>
              </a:spcBef>
              <a:spcAft>
                <a:spcPts val="0"/>
              </a:spcAft>
              <a:buClr>
                <a:schemeClr val="lt1"/>
              </a:buClr>
              <a:buSzPts val="1400"/>
              <a:buFont typeface="Montserrat" panose="00000500000000000000"/>
              <a:buChar char="■"/>
              <a:defRPr sz="14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3pPr>
            <a:lvl4pPr marL="1828800" marR="0" lvl="3" indent="-317500" algn="l" rtl="0">
              <a:lnSpc>
                <a:spcPct val="100000"/>
              </a:lnSpc>
              <a:spcBef>
                <a:spcPts val="1600"/>
              </a:spcBef>
              <a:spcAft>
                <a:spcPts val="0"/>
              </a:spcAft>
              <a:buClr>
                <a:schemeClr val="lt1"/>
              </a:buClr>
              <a:buSzPts val="1400"/>
              <a:buFont typeface="Montserrat" panose="00000500000000000000"/>
              <a:buChar char="●"/>
              <a:defRPr sz="14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4pPr>
            <a:lvl5pPr marL="2286000" marR="0" lvl="4" indent="-317500" algn="l" rtl="0">
              <a:lnSpc>
                <a:spcPct val="100000"/>
              </a:lnSpc>
              <a:spcBef>
                <a:spcPts val="1600"/>
              </a:spcBef>
              <a:spcAft>
                <a:spcPts val="0"/>
              </a:spcAft>
              <a:buClr>
                <a:schemeClr val="lt1"/>
              </a:buClr>
              <a:buSzPts val="1400"/>
              <a:buFont typeface="Montserrat" panose="00000500000000000000"/>
              <a:buChar char="○"/>
              <a:defRPr sz="14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5pPr>
            <a:lvl6pPr marL="2743200" marR="0" lvl="5" indent="-317500" algn="l" rtl="0">
              <a:lnSpc>
                <a:spcPct val="100000"/>
              </a:lnSpc>
              <a:spcBef>
                <a:spcPts val="1600"/>
              </a:spcBef>
              <a:spcAft>
                <a:spcPts val="0"/>
              </a:spcAft>
              <a:buClr>
                <a:schemeClr val="lt1"/>
              </a:buClr>
              <a:buSzPts val="1400"/>
              <a:buFont typeface="Montserrat" panose="00000500000000000000"/>
              <a:buChar char="■"/>
              <a:defRPr sz="14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6pPr>
            <a:lvl7pPr marL="3200400" marR="0" lvl="6" indent="-317500" algn="l" rtl="0">
              <a:lnSpc>
                <a:spcPct val="100000"/>
              </a:lnSpc>
              <a:spcBef>
                <a:spcPts val="1600"/>
              </a:spcBef>
              <a:spcAft>
                <a:spcPts val="0"/>
              </a:spcAft>
              <a:buClr>
                <a:schemeClr val="lt1"/>
              </a:buClr>
              <a:buSzPts val="1400"/>
              <a:buFont typeface="Montserrat" panose="00000500000000000000"/>
              <a:buChar char="●"/>
              <a:defRPr sz="14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7pPr>
            <a:lvl8pPr marL="3657600" marR="0" lvl="7" indent="-317500" algn="l" rtl="0">
              <a:lnSpc>
                <a:spcPct val="100000"/>
              </a:lnSpc>
              <a:spcBef>
                <a:spcPts val="1600"/>
              </a:spcBef>
              <a:spcAft>
                <a:spcPts val="0"/>
              </a:spcAft>
              <a:buClr>
                <a:schemeClr val="lt1"/>
              </a:buClr>
              <a:buSzPts val="1400"/>
              <a:buFont typeface="Montserrat" panose="00000500000000000000"/>
              <a:buChar char="○"/>
              <a:defRPr sz="14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8pPr>
            <a:lvl9pPr marL="4114800" marR="0" lvl="8" indent="-317500" algn="l" rtl="0">
              <a:lnSpc>
                <a:spcPct val="100000"/>
              </a:lnSpc>
              <a:spcBef>
                <a:spcPts val="1600"/>
              </a:spcBef>
              <a:spcAft>
                <a:spcPts val="1600"/>
              </a:spcAft>
              <a:buClr>
                <a:schemeClr val="lt1"/>
              </a:buClr>
              <a:buSzPts val="1400"/>
              <a:buFont typeface="Montserrat" panose="00000500000000000000"/>
              <a:buChar char="■"/>
              <a:defRPr sz="14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9pPr>
          </a:lstStyle>
          <a:p>
            <a:pPr marL="457200" lvl="0" indent="-317500" algn="l" rtl="0">
              <a:spcBef>
                <a:spcPts val="0"/>
              </a:spcBef>
              <a:spcAft>
                <a:spcPts val="0"/>
              </a:spcAft>
              <a:buSzPts val="1400"/>
              <a:buChar char="●"/>
            </a:pPr>
            <a:r>
              <a:rPr lang="en-GB" dirty="0"/>
              <a:t>Ensemble Approach: Extra Trees Classifier employs an ensemble of randomized decision trees, enhancing robustness through feature and data subset randomness.</a:t>
            </a:r>
            <a:endParaRPr lang="en-GB" dirty="0"/>
          </a:p>
          <a:p>
            <a:pPr marL="457200" lvl="0" indent="-317500" algn="l" rtl="0">
              <a:spcBef>
                <a:spcPts val="0"/>
              </a:spcBef>
              <a:spcAft>
                <a:spcPts val="0"/>
              </a:spcAft>
              <a:buSzPts val="1400"/>
              <a:buChar char="●"/>
            </a:pPr>
            <a:endParaRPr lang="en-GB" dirty="0"/>
          </a:p>
          <a:p>
            <a:pPr marL="457200" lvl="0" indent="-317500" algn="l" rtl="0">
              <a:spcBef>
                <a:spcPts val="0"/>
              </a:spcBef>
              <a:spcAft>
                <a:spcPts val="0"/>
              </a:spcAft>
              <a:buSzPts val="1400"/>
              <a:buChar char="●"/>
            </a:pPr>
            <a:r>
              <a:rPr lang="en-GB" dirty="0"/>
              <a:t>Randomized Thresholds: The classifier introduces randomness by using random thresholds for features, preventing overfitting and increasing ensemble diversity.</a:t>
            </a:r>
            <a:endParaRPr lang="en-GB" dirty="0"/>
          </a:p>
          <a:p>
            <a:pPr marL="457200" lvl="0" indent="-317500" algn="l" rtl="0">
              <a:spcBef>
                <a:spcPts val="0"/>
              </a:spcBef>
              <a:spcAft>
                <a:spcPts val="0"/>
              </a:spcAft>
              <a:buSzPts val="1400"/>
              <a:buChar char="●"/>
            </a:pPr>
            <a:endParaRPr lang="en-GB" dirty="0"/>
          </a:p>
          <a:p>
            <a:pPr marL="457200" lvl="0" indent="-317500" algn="l" rtl="0">
              <a:spcBef>
                <a:spcPts val="0"/>
              </a:spcBef>
              <a:spcAft>
                <a:spcPts val="0"/>
              </a:spcAft>
              <a:buSzPts val="1400"/>
              <a:buChar char="●"/>
            </a:pPr>
            <a:r>
              <a:rPr lang="en-GB" dirty="0"/>
              <a:t>Computational Efficiency: Extra Trees is highly efficient, suitable for large datasets and high-dimensional feature spaces, thanks to its randomization and parallelization capabilities.</a:t>
            </a:r>
            <a:endParaRPr lang="en-GB" dirty="0"/>
          </a:p>
          <a:p>
            <a:pPr marL="457200" lvl="0" indent="-317500" algn="l" rtl="0">
              <a:spcBef>
                <a:spcPts val="0"/>
              </a:spcBef>
              <a:spcAft>
                <a:spcPts val="0"/>
              </a:spcAft>
              <a:buSzPts val="1400"/>
              <a:buChar char="●"/>
            </a:pPr>
            <a:endParaRPr lang="en-GB"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826854" y="366306"/>
            <a:ext cx="6043184" cy="436663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lang="en-GB"/>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b="1"/>
              <a:t>Insights into Complications</a:t>
            </a:r>
            <a:endParaRPr lang="en-GB" sz="2000" b="1"/>
          </a:p>
          <a:p>
            <a:pPr marL="0" lvl="0" indent="0" algn="l" rtl="0">
              <a:spcBef>
                <a:spcPts val="0"/>
              </a:spcBef>
              <a:spcAft>
                <a:spcPts val="0"/>
              </a:spcAft>
              <a:buNone/>
            </a:pPr>
            <a:r>
              <a:rPr lang="en-GB" sz="2000"/>
              <a:t>Assessing potential complications vital to healthcare decision-making.</a:t>
            </a:r>
            <a:endParaRPr lang="en-GB" sz="2000"/>
          </a:p>
          <a:p>
            <a:pPr marL="0" lvl="0" indent="0" algn="l" rtl="0">
              <a:spcBef>
                <a:spcPts val="0"/>
              </a:spcBef>
              <a:spcAft>
                <a:spcPts val="0"/>
              </a:spcAft>
              <a:buNone/>
            </a:pPr>
            <a:endParaRPr lang="en-GB" sz="2000"/>
          </a:p>
          <a:p>
            <a:pPr marL="0" lvl="0" indent="0" algn="l" rtl="0">
              <a:spcBef>
                <a:spcPts val="0"/>
              </a:spcBef>
              <a:spcAft>
                <a:spcPts val="0"/>
              </a:spcAft>
              <a:buNone/>
            </a:pPr>
            <a:r>
              <a:rPr lang="en-GB" sz="2000" b="1"/>
              <a:t>Enhancing Patient Safety</a:t>
            </a:r>
            <a:endParaRPr lang="en-GB" sz="2000" b="1"/>
          </a:p>
          <a:p>
            <a:pPr marL="0" lvl="0" indent="0" algn="l" rtl="0">
              <a:spcBef>
                <a:spcPts val="0"/>
              </a:spcBef>
              <a:spcAft>
                <a:spcPts val="0"/>
              </a:spcAft>
              <a:buNone/>
            </a:pPr>
            <a:r>
              <a:rPr lang="en-GB" sz="2000"/>
              <a:t>Accurate risk assessment optimizes postoperative care.</a:t>
            </a:r>
            <a:endParaRPr lang="en-GB" sz="2000"/>
          </a:p>
          <a:p>
            <a:pPr marL="0" lvl="0" indent="0" algn="l" rtl="0">
              <a:spcBef>
                <a:spcPts val="0"/>
              </a:spcBef>
              <a:spcAft>
                <a:spcPts val="0"/>
              </a:spcAft>
              <a:buNone/>
            </a:pPr>
            <a:endParaRPr lang="en-GB"/>
          </a:p>
          <a:p>
            <a:pPr marL="0" lvl="0" indent="0" algn="l" rtl="0">
              <a:spcBef>
                <a:spcPts val="0"/>
              </a:spcBef>
              <a:spcAft>
                <a:spcPts val="0"/>
              </a:spcAft>
              <a:buNone/>
            </a:pPr>
            <a:r>
              <a:rPr lang="en-GB" sz="2000" b="1"/>
              <a:t>Impact of Machine Learning</a:t>
            </a:r>
            <a:endParaRPr lang="en-GB" sz="2000" b="1"/>
          </a:p>
          <a:p>
            <a:pPr marL="0" lvl="0" indent="0" algn="l" rtl="0">
              <a:spcBef>
                <a:spcPts val="0"/>
              </a:spcBef>
              <a:spcAft>
                <a:spcPts val="0"/>
              </a:spcAft>
              <a:buNone/>
            </a:pPr>
            <a:r>
              <a:rPr lang="en-GB" sz="2000"/>
              <a:t>Advanced techniques can revolutionize preoperative risk analysis.</a:t>
            </a:r>
            <a:endParaRPr lang="en-GB" sz="2000"/>
          </a:p>
        </p:txBody>
      </p:sp>
      <p:cxnSp>
        <p:nvCxnSpPr>
          <p:cNvPr id="172" name="Google Shape;172;p39"/>
          <p:cNvCxnSpPr/>
          <p:nvPr/>
        </p:nvCxnSpPr>
        <p:spPr>
          <a:xfrm>
            <a:off x="1026200" y="9156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 y="195580"/>
            <a:ext cx="3463290" cy="598805"/>
          </a:xfrm>
        </p:spPr>
        <p:txBody>
          <a:bodyPr/>
          <a:lstStyle/>
          <a:p>
            <a:r>
              <a:rPr lang="en-GB" altLang="en-US"/>
              <a:t>LGBM Classifier</a:t>
            </a:r>
            <a:endParaRPr lang="en-GB" altLang="en-US"/>
          </a:p>
        </p:txBody>
      </p:sp>
      <p:sp>
        <p:nvSpPr>
          <p:cNvPr id="3" name="Text Placeholder 2"/>
          <p:cNvSpPr>
            <a:spLocks noGrp="1"/>
          </p:cNvSpPr>
          <p:nvPr>
            <p:ph type="body" idx="1"/>
          </p:nvPr>
        </p:nvSpPr>
        <p:spPr>
          <a:xfrm>
            <a:off x="107950" y="987425"/>
            <a:ext cx="8557260" cy="2963545"/>
          </a:xfrm>
        </p:spPr>
        <p:txBody>
          <a:bodyPr/>
          <a:lstStyle/>
          <a:p>
            <a:r>
              <a:rPr lang="en-US" b="1"/>
              <a:t>Efficient Training</a:t>
            </a:r>
            <a:r>
              <a:rPr lang="en-US"/>
              <a:t>: LGBMClassifier, from LightGBM, is fast and efficient, making it ideal for handling large datasets swiftly.</a:t>
            </a:r>
            <a:endParaRPr lang="en-US"/>
          </a:p>
          <a:p>
            <a:endParaRPr lang="en-US"/>
          </a:p>
          <a:p>
            <a:r>
              <a:rPr lang="en-US" b="1"/>
              <a:t>Categorical Features Made Easy</a:t>
            </a:r>
            <a:r>
              <a:rPr lang="en-US"/>
              <a:t>: It deals with categorical features smoothly, saving you from complex data preparations. This is especially useful when your data mixes numerical and categorical features.</a:t>
            </a:r>
            <a:endParaRPr lang="en-US"/>
          </a:p>
          <a:p>
            <a:endParaRPr lang="en-US"/>
          </a:p>
          <a:p>
            <a:r>
              <a:rPr lang="en-US" b="1"/>
              <a:t>Accurate and Light on Memory</a:t>
            </a:r>
            <a:r>
              <a:rPr lang="en-US"/>
              <a:t>: LightGBM's smart tree growth ensures accuracy without hogging memory, making it perfect for effective learning, even in situations where memory is limited.</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809510" y="407482"/>
            <a:ext cx="5524979" cy="43285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50" y="195580"/>
            <a:ext cx="7233920" cy="469265"/>
          </a:xfrm>
        </p:spPr>
        <p:txBody>
          <a:bodyPr/>
          <a:lstStyle/>
          <a:p>
            <a:r>
              <a:rPr lang="en-GB" altLang="en-US"/>
              <a:t>RandomForest Classifier</a:t>
            </a:r>
            <a:endParaRPr lang="en-GB" altLang="en-US"/>
          </a:p>
        </p:txBody>
      </p:sp>
      <p:sp>
        <p:nvSpPr>
          <p:cNvPr id="3" name="Text Placeholder 2"/>
          <p:cNvSpPr>
            <a:spLocks noGrp="1"/>
          </p:cNvSpPr>
          <p:nvPr>
            <p:ph type="body" idx="1"/>
          </p:nvPr>
        </p:nvSpPr>
        <p:spPr>
          <a:xfrm>
            <a:off x="149225" y="915670"/>
            <a:ext cx="8899525" cy="3722370"/>
          </a:xfrm>
        </p:spPr>
        <p:txBody>
          <a:bodyPr/>
          <a:lstStyle/>
          <a:p>
            <a:r>
              <a:rPr lang="en-US" sz="1800" b="1"/>
              <a:t>Ensemble of Decision Trees</a:t>
            </a:r>
            <a:r>
              <a:rPr lang="en-US"/>
              <a:t>: Random Forest Classifier is an ensemble learning method that builds multiple decision trees during training and combines their predictions for robust and accurate results.</a:t>
            </a:r>
            <a:endParaRPr lang="en-US"/>
          </a:p>
          <a:p>
            <a:endParaRPr lang="en-US"/>
          </a:p>
          <a:p>
            <a:r>
              <a:rPr lang="en-US" sz="1800" b="1"/>
              <a:t>Feature Importance</a:t>
            </a:r>
            <a:r>
              <a:rPr lang="en-US"/>
              <a:t>: It provides a feature importance ranking, allowing users to understand which features contribute most to the model's predictive power, aiding in feature selection and interpretation.</a:t>
            </a:r>
            <a:endParaRPr lang="en-US"/>
          </a:p>
          <a:p>
            <a:endParaRPr lang="en-US"/>
          </a:p>
          <a:p>
            <a:r>
              <a:rPr lang="en-US" sz="1800" b="1"/>
              <a:t>Reduced Overfitting</a:t>
            </a:r>
            <a:r>
              <a:rPr lang="en-US"/>
              <a:t>: The ensemble nature and randomness in building trees help reduce overfitting, making Random Forest a powerful and versatile algorithm for various machine learning tasks.</a:t>
            </a:r>
            <a:endParaRPr lang="en-US"/>
          </a:p>
          <a:p>
            <a:endParaRPr lang="en-US"/>
          </a:p>
          <a:p>
            <a:endParaRPr lang="en-US"/>
          </a:p>
          <a:p>
            <a:endParaRPr lang="en-US"/>
          </a:p>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641941" y="361507"/>
            <a:ext cx="5959356" cy="452692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65" y="-236400"/>
            <a:ext cx="2837400" cy="1252500"/>
          </a:xfrm>
        </p:spPr>
        <p:txBody>
          <a:bodyPr/>
          <a:lstStyle/>
          <a:p>
            <a:pPr algn="ctr"/>
            <a:r>
              <a:rPr lang="en-GB" altLang="en-US"/>
              <a:t>ML_Models</a:t>
            </a:r>
            <a:endParaRPr lang="en-GB" altLang="en-US"/>
          </a:p>
        </p:txBody>
      </p:sp>
      <p:graphicFrame>
        <p:nvGraphicFramePr>
          <p:cNvPr id="3" name="Table 2"/>
          <p:cNvGraphicFramePr/>
          <p:nvPr/>
        </p:nvGraphicFramePr>
        <p:xfrm>
          <a:off x="1003300" y="1353185"/>
          <a:ext cx="6922770" cy="2371725"/>
        </p:xfrm>
        <a:graphic>
          <a:graphicData uri="http://schemas.openxmlformats.org/drawingml/2006/table">
            <a:tbl>
              <a:tblPr firstRow="1" bandRow="1">
                <a:tableStyleId>{5C22544A-7EE6-4342-B048-85BDC9FD1C3A}</a:tableStyleId>
              </a:tblPr>
              <a:tblGrid>
                <a:gridCol w="2307590"/>
                <a:gridCol w="2307590"/>
                <a:gridCol w="2307590"/>
              </a:tblGrid>
              <a:tr h="624205">
                <a:tc>
                  <a:txBody>
                    <a:bodyPr/>
                    <a:p>
                      <a:pPr>
                        <a:buNone/>
                      </a:pPr>
                      <a:r>
                        <a:rPr lang="en-GB" altLang="en-US"/>
                        <a:t>ML_Model</a:t>
                      </a:r>
                      <a:endParaRPr lang="en-GB" altLang="en-US"/>
                    </a:p>
                  </a:txBody>
                  <a:tcPr/>
                </a:tc>
                <a:tc>
                  <a:txBody>
                    <a:bodyPr/>
                    <a:p>
                      <a:pPr>
                        <a:buNone/>
                      </a:pPr>
                      <a:r>
                        <a:rPr lang="en-GB" altLang="en-US"/>
                        <a:t>Accuracy</a:t>
                      </a:r>
                      <a:endParaRPr lang="en-GB" altLang="en-US"/>
                    </a:p>
                  </a:txBody>
                  <a:tcPr/>
                </a:tc>
                <a:tc>
                  <a:txBody>
                    <a:bodyPr/>
                    <a:p>
                      <a:pPr>
                        <a:buNone/>
                      </a:pPr>
                      <a:r>
                        <a:rPr lang="en-GB" altLang="en-US"/>
                        <a:t>ROC_AUC Score</a:t>
                      </a:r>
                      <a:endParaRPr lang="en-GB" altLang="en-US"/>
                    </a:p>
                  </a:txBody>
                  <a:tcPr/>
                </a:tc>
              </a:tr>
              <a:tr h="499110">
                <a:tc>
                  <a:txBody>
                    <a:bodyPr/>
                    <a:p>
                      <a:pPr>
                        <a:buNone/>
                      </a:pPr>
                      <a:r>
                        <a:rPr lang="en-GB" altLang="en-US"/>
                        <a:t>Extra Tree Classifier</a:t>
                      </a:r>
                      <a:endParaRPr lang="en-GB" altLang="en-US"/>
                    </a:p>
                  </a:txBody>
                  <a:tcPr/>
                </a:tc>
                <a:tc>
                  <a:txBody>
                    <a:bodyPr/>
                    <a:p>
                      <a:pPr>
                        <a:buNone/>
                      </a:pPr>
                      <a:r>
                        <a:rPr lang="en-GB" altLang="en-US"/>
                        <a:t>0.9772</a:t>
                      </a:r>
                      <a:endParaRPr lang="en-GB" altLang="en-US"/>
                    </a:p>
                  </a:txBody>
                  <a:tcPr/>
                </a:tc>
                <a:tc>
                  <a:txBody>
                    <a:bodyPr/>
                    <a:p>
                      <a:pPr>
                        <a:buNone/>
                      </a:pPr>
                      <a:r>
                        <a:rPr lang="en-GB" altLang="en-US"/>
                        <a:t>0.98</a:t>
                      </a:r>
                      <a:endParaRPr lang="en-GB" altLang="en-US"/>
                    </a:p>
                  </a:txBody>
                  <a:tcPr/>
                </a:tc>
              </a:tr>
              <a:tr h="624205">
                <a:tc>
                  <a:txBody>
                    <a:bodyPr/>
                    <a:p>
                      <a:pPr>
                        <a:buNone/>
                      </a:pPr>
                      <a:r>
                        <a:rPr lang="en-GB" altLang="en-US"/>
                        <a:t>LGBM Classifier</a:t>
                      </a:r>
                      <a:endParaRPr lang="en-GB" altLang="en-US"/>
                    </a:p>
                  </a:txBody>
                  <a:tcPr/>
                </a:tc>
                <a:tc>
                  <a:txBody>
                    <a:bodyPr/>
                    <a:p>
                      <a:pPr>
                        <a:buNone/>
                      </a:pPr>
                      <a:r>
                        <a:rPr lang="en-GB" altLang="en-US"/>
                        <a:t>0.9971</a:t>
                      </a:r>
                      <a:endParaRPr lang="en-GB" altLang="en-US"/>
                    </a:p>
                  </a:txBody>
                  <a:tcPr/>
                </a:tc>
                <a:tc>
                  <a:txBody>
                    <a:bodyPr/>
                    <a:p>
                      <a:pPr>
                        <a:buNone/>
                      </a:pPr>
                      <a:r>
                        <a:rPr lang="en-GB" altLang="en-US"/>
                        <a:t>1.0</a:t>
                      </a:r>
                      <a:endParaRPr lang="en-GB" altLang="en-US"/>
                    </a:p>
                  </a:txBody>
                  <a:tcPr/>
                </a:tc>
              </a:tr>
              <a:tr h="624205">
                <a:tc>
                  <a:txBody>
                    <a:bodyPr/>
                    <a:p>
                      <a:pPr>
                        <a:buNone/>
                      </a:pPr>
                      <a:r>
                        <a:rPr lang="en-GB" altLang="en-US"/>
                        <a:t>Random Forest Classifier</a:t>
                      </a:r>
                      <a:endParaRPr lang="en-GB" altLang="en-US"/>
                    </a:p>
                  </a:txBody>
                  <a:tcPr/>
                </a:tc>
                <a:tc>
                  <a:txBody>
                    <a:bodyPr/>
                    <a:p>
                      <a:pPr>
                        <a:buNone/>
                      </a:pPr>
                      <a:r>
                        <a:rPr lang="en-GB" altLang="en-US"/>
                        <a:t>0.9692</a:t>
                      </a:r>
                      <a:endParaRPr lang="en-GB" altLang="en-US"/>
                    </a:p>
                  </a:txBody>
                  <a:tcPr/>
                </a:tc>
                <a:tc>
                  <a:txBody>
                    <a:bodyPr/>
                    <a:p>
                      <a:pPr>
                        <a:buNone/>
                      </a:pPr>
                      <a:r>
                        <a:rPr lang="en-GB" altLang="en-US"/>
                        <a:t>1.0</a:t>
                      </a:r>
                      <a:endParaRPr lang="en-GB" altLang="en-US"/>
                    </a:p>
                  </a:txBody>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cxnSp>
        <p:nvCxnSpPr>
          <p:cNvPr id="1988" name="Google Shape;1988;p56"/>
          <p:cNvCxnSpPr/>
          <p:nvPr/>
        </p:nvCxnSpPr>
        <p:spPr>
          <a:xfrm>
            <a:off x="3132080" y="105940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Title 0"/>
          <p:cNvSpPr>
            <a:spLocks noGrp="1"/>
          </p:cNvSpPr>
          <p:nvPr>
            <p:ph type="title"/>
          </p:nvPr>
        </p:nvSpPr>
        <p:spPr>
          <a:xfrm>
            <a:off x="1259840" y="51435"/>
            <a:ext cx="6362065" cy="1116330"/>
          </a:xfrm>
        </p:spPr>
        <p:txBody>
          <a:bodyPr/>
          <a:lstStyle/>
          <a:p>
            <a:r>
              <a:rPr lang="en-GB" altLang="en-US" sz="4400"/>
              <a:t>Conclusion</a:t>
            </a:r>
            <a:endParaRPr lang="en-GB" altLang="en-US" sz="4400"/>
          </a:p>
        </p:txBody>
      </p:sp>
      <p:sp>
        <p:nvSpPr>
          <p:cNvPr id="266" name="Google Shape;266;p48"/>
          <p:cNvSpPr txBox="1">
            <a:spLocks noGrp="1"/>
          </p:cNvSpPr>
          <p:nvPr>
            <p:ph type="body" idx="1"/>
          </p:nvPr>
        </p:nvSpPr>
        <p:spPr>
          <a:xfrm>
            <a:off x="1619885" y="1491615"/>
            <a:ext cx="5803265" cy="254254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a:t>the preoperative prediction of ML models highlights the importance of sharing accurate information to improve surgical planning and patient safety. Continued research is essential for refining predictive algorithms and enhancing surgical outcomes. It's crucial to prioritize data transparency and avoid spreading unverified information to maintain trust in these predictive models.</a:t>
            </a:r>
            <a:endParaRPr 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339090"/>
            <a:ext cx="2837180" cy="631190"/>
          </a:xfrm>
        </p:spPr>
        <p:txBody>
          <a:bodyPr/>
          <a:lstStyle/>
          <a:p>
            <a:r>
              <a:rPr lang="en-GB" altLang="en-US"/>
              <a:t>Future Scope</a:t>
            </a:r>
            <a:endParaRPr lang="en-GB" altLang="en-US"/>
          </a:p>
        </p:txBody>
      </p:sp>
      <p:sp>
        <p:nvSpPr>
          <p:cNvPr id="3" name="Text Placeholder 2"/>
          <p:cNvSpPr>
            <a:spLocks noGrp="1"/>
          </p:cNvSpPr>
          <p:nvPr>
            <p:ph type="body" idx="1"/>
          </p:nvPr>
        </p:nvSpPr>
        <p:spPr>
          <a:xfrm>
            <a:off x="251460" y="1419225"/>
            <a:ext cx="6483985" cy="1252220"/>
          </a:xfrm>
        </p:spPr>
        <p:txBody>
          <a:bodyPr/>
          <a:lstStyle/>
          <a:p>
            <a:r>
              <a:rPr lang="en-US" sz="1800"/>
              <a:t>Personalized Treatment Planning</a:t>
            </a:r>
            <a:endParaRPr lang="en-US" sz="1800"/>
          </a:p>
          <a:p>
            <a:endParaRPr lang="en-US" sz="1800"/>
          </a:p>
          <a:p>
            <a:r>
              <a:rPr lang="en-US" sz="1800"/>
              <a:t>Intraoperative: Real-time decision support for surgeons</a:t>
            </a:r>
            <a:endParaRPr lang="en-US" sz="1800"/>
          </a:p>
          <a:p>
            <a:endParaRPr lang="en-US" sz="1800"/>
          </a:p>
          <a:p>
            <a:r>
              <a:rPr lang="en-US" sz="1800"/>
              <a:t>Postoperative: Predicting patient recovery and long-term outcomes.</a:t>
            </a:r>
            <a:endParaRPr lang="en-US" sz="1800"/>
          </a:p>
        </p:txBody>
      </p:sp>
      <p:cxnSp>
        <p:nvCxnSpPr>
          <p:cNvPr id="1998" name="Google Shape;1998;p57"/>
          <p:cNvCxnSpPr/>
          <p:nvPr/>
        </p:nvCxnSpPr>
        <p:spPr>
          <a:xfrm>
            <a:off x="611545" y="915672"/>
            <a:ext cx="2520315"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2915890" y="2249060"/>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t>THANKS !</a:t>
            </a:r>
            <a:endParaRPr lang="en-GB" sz="3600"/>
          </a:p>
        </p:txBody>
      </p:sp>
      <p:cxnSp>
        <p:nvCxnSpPr>
          <p:cNvPr id="2016" name="Google Shape;2016;p58"/>
          <p:cNvCxnSpPr/>
          <p:nvPr/>
        </p:nvCxnSpPr>
        <p:spPr>
          <a:xfrm>
            <a:off x="3060105" y="29317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018" name="Google Shape;2018;p58"/>
          <p:cNvGrpSpPr/>
          <p:nvPr/>
        </p:nvGrpSpPr>
        <p:grpSpPr>
          <a:xfrm>
            <a:off x="7204132" y="2277037"/>
            <a:ext cx="409193" cy="391194"/>
            <a:chOff x="7441465" y="2302860"/>
            <a:chExt cx="342192" cy="327140"/>
          </a:xfrm>
        </p:grpSpPr>
        <p:sp>
          <p:nvSpPr>
            <p:cNvPr id="2019" name="Google Shape;2019;p58"/>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0" name="Google Shape;2020;p58"/>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21" name="Google Shape;2021;p58"/>
          <p:cNvGrpSpPr/>
          <p:nvPr/>
        </p:nvGrpSpPr>
        <p:grpSpPr>
          <a:xfrm>
            <a:off x="1510148" y="2249004"/>
            <a:ext cx="448077" cy="447242"/>
            <a:chOff x="1421638" y="4125629"/>
            <a:chExt cx="374709" cy="374010"/>
          </a:xfrm>
        </p:grpSpPr>
        <p:sp>
          <p:nvSpPr>
            <p:cNvPr id="2022" name="Google Shape;2022;p58"/>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3" name="Google Shape;2023;p58"/>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51460" y="267335"/>
            <a:ext cx="3352165" cy="4648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b="1">
                <a:solidFill>
                  <a:schemeClr val="accent1"/>
                </a:solidFill>
                <a:effectLst>
                  <a:outerShdw blurRad="38100" dist="25400" dir="5400000" algn="ctr" rotWithShape="0">
                    <a:srgbClr val="6E747A">
                      <a:alpha val="43000"/>
                    </a:srgbClr>
                  </a:outerShdw>
                </a:effectLst>
              </a:rPr>
              <a:t>Objective</a:t>
            </a:r>
            <a:endParaRPr lang="en-GB" sz="2800" b="1">
              <a:solidFill>
                <a:schemeClr val="accent1"/>
              </a:solidFill>
              <a:effectLst>
                <a:outerShdw blurRad="38100" dist="25400" dir="5400000" algn="ctr" rotWithShape="0">
                  <a:srgbClr val="6E747A">
                    <a:alpha val="43000"/>
                  </a:srgbClr>
                </a:outerShdw>
              </a:effectLst>
            </a:endParaRPr>
          </a:p>
        </p:txBody>
      </p:sp>
      <p:sp>
        <p:nvSpPr>
          <p:cNvPr id="201" name="Google Shape;201;p42"/>
          <p:cNvSpPr txBox="1">
            <a:spLocks noGrp="1"/>
          </p:cNvSpPr>
          <p:nvPr>
            <p:ph type="ctrTitle"/>
          </p:nvPr>
        </p:nvSpPr>
        <p:spPr>
          <a:xfrm>
            <a:off x="251460" y="843280"/>
            <a:ext cx="8648065" cy="35826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 typeface="Arial" panose="020B0604020202020204" pitchFamily="34" charset="0"/>
            </a:pPr>
            <a:r>
              <a:rPr lang="en-GB" sz="2000">
                <a:sym typeface="+mn-ea"/>
              </a:rPr>
              <a:t>Enhance Prediction Accuracy</a:t>
            </a:r>
            <a:br>
              <a:rPr lang="en-GB" sz="2000">
                <a:sym typeface="+mn-ea"/>
              </a:rPr>
            </a:br>
            <a:r>
              <a:rPr lang="en-US" sz="2000" b="0" dirty="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sym typeface="+mn-ea"/>
              </a:rPr>
              <a:t>Improving the precision of risk prediction for better outcomes.</a:t>
            </a:r>
            <a:br>
              <a:rPr lang="en-GB" sz="2000">
                <a:sym typeface="+mn-ea"/>
              </a:rPr>
            </a:br>
            <a:br>
              <a:rPr lang="en-GB" sz="2000">
                <a:sym typeface="+mn-ea"/>
              </a:rPr>
            </a:br>
            <a:br>
              <a:rPr lang="en-GB" sz="2000">
                <a:sym typeface="+mn-ea"/>
              </a:rPr>
            </a:br>
            <a:r>
              <a:rPr lang="en-GB" sz="2000">
                <a:sym typeface="+mn-ea"/>
              </a:rPr>
              <a:t>Optimize Decision Making</a:t>
            </a:r>
            <a:br>
              <a:rPr lang="en-GB" sz="2000">
                <a:sym typeface="+mn-ea"/>
              </a:rPr>
            </a:br>
            <a:r>
              <a:rPr lang="en-US" sz="2000" b="0" dirty="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sym typeface="+mn-ea"/>
              </a:rPr>
              <a:t>Making informed decisions based on accurate risk assessment.</a:t>
            </a:r>
            <a:br>
              <a:rPr lang="en-GB" sz="2000" b="0">
                <a:sym typeface="+mn-ea"/>
              </a:rPr>
            </a:br>
            <a:br>
              <a:rPr lang="en-GB" sz="2000" b="0">
                <a:sym typeface="+mn-ea"/>
              </a:rPr>
            </a:br>
            <a:br>
              <a:rPr lang="en-GB" sz="2000" b="0">
                <a:sym typeface="+mn-ea"/>
              </a:rPr>
            </a:br>
            <a:r>
              <a:rPr lang="en-GB" sz="2000">
                <a:sym typeface="+mn-ea"/>
              </a:rPr>
              <a:t>Contribute to Personalized Healthcare</a:t>
            </a:r>
            <a:br>
              <a:rPr lang="en-GB" sz="2000">
                <a:sym typeface="+mn-ea"/>
              </a:rPr>
            </a:br>
            <a:r>
              <a:rPr lang="en-US" sz="2000" b="0" dirty="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sym typeface="+mn-ea"/>
              </a:rPr>
              <a:t>Developing tailored interventions for individualized care.</a:t>
            </a:r>
            <a:endParaRPr lang="en-GB" sz="2000" b="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395605" y="123190"/>
            <a:ext cx="4106545" cy="40906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Workflow Chart</a:t>
            </a:r>
            <a:endParaRPr lang="en-GB"/>
          </a:p>
        </p:txBody>
      </p:sp>
      <p:cxnSp>
        <p:nvCxnSpPr>
          <p:cNvPr id="260" name="Google Shape;260;p47"/>
          <p:cNvCxnSpPr/>
          <p:nvPr/>
        </p:nvCxnSpPr>
        <p:spPr>
          <a:xfrm>
            <a:off x="539790" y="69913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0" descr="Workflow (2)"/>
          <p:cNvPicPr>
            <a:picLocks noChangeAspect="1"/>
          </p:cNvPicPr>
          <p:nvPr/>
        </p:nvPicPr>
        <p:blipFill>
          <a:blip r:embed="rId2"/>
          <a:stretch>
            <a:fillRect/>
          </a:stretch>
        </p:blipFill>
        <p:spPr>
          <a:xfrm>
            <a:off x="575310" y="1181100"/>
            <a:ext cx="7698105" cy="36417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a:t>
            </a:r>
            <a:endParaRPr lang="en-GB"/>
          </a:p>
        </p:txBody>
      </p:sp>
      <p:cxnSp>
        <p:nvCxnSpPr>
          <p:cNvPr id="222" name="Google Shape;222;p45"/>
          <p:cNvCxnSpPr/>
          <p:nvPr/>
        </p:nvCxnSpPr>
        <p:spPr>
          <a:xfrm>
            <a:off x="490150" y="42835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3" name="Google Shape;223;p45"/>
          <p:cNvSpPr txBox="1">
            <a:spLocks noGrp="1"/>
          </p:cNvSpPr>
          <p:nvPr>
            <p:ph type="title"/>
          </p:nvPr>
        </p:nvSpPr>
        <p:spPr>
          <a:xfrm>
            <a:off x="0" y="40168"/>
            <a:ext cx="2390140" cy="44386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Data Source</a:t>
            </a:r>
            <a:endParaRPr lang="en-GB" dirty="0"/>
          </a:p>
        </p:txBody>
      </p:sp>
      <p:sp>
        <p:nvSpPr>
          <p:cNvPr id="224" name="Google Shape;224;p45"/>
          <p:cNvSpPr txBox="1">
            <a:spLocks noGrp="1"/>
          </p:cNvSpPr>
          <p:nvPr>
            <p:ph type="subTitle" idx="1"/>
          </p:nvPr>
        </p:nvSpPr>
        <p:spPr>
          <a:xfrm>
            <a:off x="492851" y="429898"/>
            <a:ext cx="6858635" cy="548400"/>
          </a:xfrm>
          <a:prstGeom prst="rect">
            <a:avLst/>
          </a:prstGeom>
        </p:spPr>
        <p:txBody>
          <a:bodyPr spcFirstLastPara="1" wrap="square" lIns="91425" tIns="91425" rIns="91425" bIns="91425" anchor="t" anchorCtr="0">
            <a:noAutofit/>
          </a:bodyPr>
          <a:lstStyle/>
          <a:p>
            <a:pPr marL="0" indent="0" algn="l">
              <a:lnSpc>
                <a:spcPts val="2800"/>
              </a:lnSpc>
              <a:buNone/>
            </a:pPr>
            <a:r>
              <a:rPr lang="en-GB" dirty="0"/>
              <a:t>Kaggle - </a:t>
            </a:r>
            <a:r>
              <a:rPr lang="en-US" dirty="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sym typeface="+mn-ea"/>
              </a:rPr>
              <a:t>https://www.kaggle.com/datasets/kamyababedi/vitaldb</a:t>
            </a:r>
            <a:r>
              <a:rPr lang="en-GB" dirty="0"/>
              <a:t> </a:t>
            </a:r>
            <a:endParaRPr lang="en-GB" dirty="0"/>
          </a:p>
        </p:txBody>
      </p:sp>
      <p:sp>
        <p:nvSpPr>
          <p:cNvPr id="225" name="Google Shape;225;p45"/>
          <p:cNvSpPr txBox="1">
            <a:spLocks noGrp="1"/>
          </p:cNvSpPr>
          <p:nvPr>
            <p:ph type="title" idx="2"/>
          </p:nvPr>
        </p:nvSpPr>
        <p:spPr>
          <a:xfrm>
            <a:off x="386525" y="993425"/>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Data Description</a:t>
            </a:r>
            <a:endParaRPr lang="en-GB" dirty="0"/>
          </a:p>
        </p:txBody>
      </p:sp>
      <p:sp>
        <p:nvSpPr>
          <p:cNvPr id="226" name="Google Shape;226;p45"/>
          <p:cNvSpPr txBox="1">
            <a:spLocks noGrp="1"/>
          </p:cNvSpPr>
          <p:nvPr>
            <p:ph type="subTitle" idx="3"/>
          </p:nvPr>
        </p:nvSpPr>
        <p:spPr>
          <a:xfrm>
            <a:off x="386715" y="1557020"/>
            <a:ext cx="8076565" cy="3324225"/>
          </a:xfrm>
          <a:prstGeom prst="rect">
            <a:avLst/>
          </a:prstGeom>
        </p:spPr>
        <p:txBody>
          <a:bodyPr spcFirstLastPara="1" wrap="square" lIns="91425" tIns="91425" rIns="91425" bIns="91425" anchor="t" anchorCtr="0">
            <a:noAutofit/>
          </a:bodyPr>
          <a:lstStyle/>
          <a:p>
            <a:pPr marL="285750" indent="-285750" algn="l">
              <a:lnSpc>
                <a:spcPts val="2735"/>
              </a:lnSpc>
              <a:buFont typeface="Arial" panose="020B0604020202020204" pitchFamily="34" charset="0"/>
              <a:buChar char="•"/>
            </a:pPr>
            <a:r>
              <a:rPr lang="en-GB" altLang="en-US" dirty="0" err="1">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sym typeface="+mn-ea"/>
              </a:rPr>
              <a:t>VitalDB</a:t>
            </a:r>
            <a:r>
              <a:rPr lang="en-GB" altLang="en-US" dirty="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sym typeface="+mn-ea"/>
              </a:rPr>
              <a:t> (Vital Signs </a:t>
            </a:r>
            <a:r>
              <a:rPr lang="en-GB" altLang="en-US" dirty="0" err="1">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sym typeface="+mn-ea"/>
              </a:rPr>
              <a:t>DataBase</a:t>
            </a:r>
            <a:r>
              <a:rPr lang="en-GB" altLang="en-US" dirty="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sym typeface="+mn-ea"/>
              </a:rPr>
              <a:t>) is an open dataset created specifically to  facilitate machine learning studies related to monitoring vital signs in surgical patients. There are total 5 csv files.</a:t>
            </a:r>
            <a:endParaRPr lang="en-GB" altLang="en-US" dirty="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sym typeface="+mn-ea"/>
            </a:endParaRPr>
          </a:p>
          <a:p>
            <a:pPr marL="285750" indent="-285750" algn="l">
              <a:lnSpc>
                <a:spcPts val="2735"/>
              </a:lnSpc>
              <a:buFont typeface="Arial" panose="020B0604020202020204" pitchFamily="34" charset="0"/>
              <a:buChar char="•"/>
            </a:pPr>
            <a:r>
              <a:rPr lang="en-GB" altLang="en-US" sz="1600" b="1" dirty="0">
                <a:ln/>
                <a:solidFill>
                  <a:schemeClr val="accent1"/>
                </a:solidFill>
                <a:effectLst>
                  <a:outerShdw blurRad="38100" dist="25400" dir="5400000" algn="ctr" rotWithShape="0">
                    <a:srgbClr val="6E747A">
                      <a:alpha val="43000"/>
                    </a:srgbClr>
                  </a:outerShdw>
                </a:effectLst>
                <a:latin typeface="Source Sans Pro" panose="020B0503030403020204" pitchFamily="34" charset="0"/>
                <a:ea typeface="Source Sans Pro" panose="020B0503030403020204" pitchFamily="34" charset="-122"/>
                <a:cs typeface="Source Sans Pro" panose="020B0503030403020204" pitchFamily="34" charset="-120"/>
                <a:sym typeface="+mn-ea"/>
              </a:rPr>
              <a:t>clinical_data.csv ,   clinical_parameters.csv ,    lab_data.csv ,    lab_parameters.csv track_names.csv</a:t>
            </a:r>
            <a:endParaRPr lang="en-GB" altLang="en-US" dirty="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sym typeface="+mn-ea"/>
            </a:endParaRPr>
          </a:p>
          <a:p>
            <a:pPr marL="285750" indent="-285750" algn="l">
              <a:lnSpc>
                <a:spcPts val="2735"/>
              </a:lnSpc>
              <a:buFont typeface="Arial" panose="020B0604020202020204" pitchFamily="34" charset="0"/>
              <a:buChar char="•"/>
            </a:pPr>
            <a:r>
              <a:rPr lang="en-GB" altLang="en-US" dirty="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sym typeface="+mn-ea"/>
              </a:rPr>
              <a:t>This dataset contains high-resolution multi-parameter data from 6,388 cases, including 486,451 waveform and numeric data tracks of 196 intraoperative monitoring parameters, 73 perioperative clinical parameters, and 34 time-series laboratory result parameters. </a:t>
            </a:r>
            <a:endParaRPr lang="en-GB" altLang="en-US" dirty="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sym typeface="+mn-ea"/>
            </a:endParaRPr>
          </a:p>
          <a:p>
            <a:pPr marL="285750" indent="-285750" algn="l">
              <a:lnSpc>
                <a:spcPts val="2735"/>
              </a:lnSpc>
              <a:buFont typeface="Arial" panose="020B0604020202020204" pitchFamily="34" charset="0"/>
              <a:buChar char="•"/>
            </a:pPr>
            <a:r>
              <a:rPr lang="en-GB" altLang="en-US" dirty="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sym typeface="+mn-ea"/>
              </a:rPr>
              <a:t>We have w </a:t>
            </a:r>
            <a:r>
              <a:rPr lang="en-GB" altLang="en-US" dirty="0" err="1">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sym typeface="+mn-ea"/>
              </a:rPr>
              <a:t>orked</a:t>
            </a:r>
            <a:r>
              <a:rPr lang="en-GB" altLang="en-US" dirty="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sym typeface="+mn-ea"/>
              </a:rPr>
              <a:t> on </a:t>
            </a:r>
            <a:r>
              <a:rPr lang="en-GB" altLang="en-US" dirty="0" err="1">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sym typeface="+mn-ea"/>
              </a:rPr>
              <a:t>clinincal</a:t>
            </a:r>
            <a:r>
              <a:rPr lang="en-GB" altLang="en-US" dirty="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sym typeface="+mn-ea"/>
              </a:rPr>
              <a:t> _data.csv as our objective is to predict preoperative risk. Our dataset includes a crucial column named “</a:t>
            </a:r>
            <a:r>
              <a:rPr lang="en-GB" altLang="en-US" dirty="0" err="1">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sym typeface="+mn-ea"/>
              </a:rPr>
              <a:t>death_inhosp</a:t>
            </a:r>
            <a:r>
              <a:rPr lang="en-GB" altLang="en-US" dirty="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sym typeface="+mn-ea"/>
              </a:rPr>
              <a:t>," serving as the target variable for our analysis.</a:t>
            </a:r>
            <a:endParaRPr lang="en-GB" altLang="en-US" dirty="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sym typeface="+mn-ea"/>
            </a:endParaRPr>
          </a:p>
          <a:p>
            <a:pPr marL="0" indent="0" algn="l">
              <a:lnSpc>
                <a:spcPts val="2735"/>
              </a:lnSpc>
              <a:buNone/>
            </a:pPr>
            <a:endParaRPr lang="en-GB" altLang="en-US" dirty="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sym typeface="+mn-ea"/>
            </a:endParaRPr>
          </a:p>
          <a:p>
            <a:pPr marL="0" indent="0" algn="l">
              <a:lnSpc>
                <a:spcPts val="2735"/>
              </a:lnSpc>
              <a:buNone/>
            </a:pPr>
            <a:endParaRPr lang="en-GB" dirty="0"/>
          </a:p>
        </p:txBody>
      </p:sp>
      <p:cxnSp>
        <p:nvCxnSpPr>
          <p:cNvPr id="228" name="Google Shape;228;p45"/>
          <p:cNvCxnSpPr/>
          <p:nvPr/>
        </p:nvCxnSpPr>
        <p:spPr>
          <a:xfrm>
            <a:off x="595789" y="148920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611475" y="2672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1"/>
                </a:solidFill>
              </a:rPr>
              <a:t>Features Description </a:t>
            </a:r>
            <a:endParaRPr lang="en-GB">
              <a:solidFill>
                <a:schemeClr val="accent1"/>
              </a:solidFill>
            </a:endParaRPr>
          </a:p>
        </p:txBody>
      </p:sp>
      <p:sp>
        <p:nvSpPr>
          <p:cNvPr id="215" name="Google Shape;215;p44"/>
          <p:cNvSpPr txBox="1">
            <a:spLocks noGrp="1"/>
          </p:cNvSpPr>
          <p:nvPr>
            <p:ph type="body" idx="1"/>
          </p:nvPr>
        </p:nvSpPr>
        <p:spPr>
          <a:xfrm>
            <a:off x="938530" y="903605"/>
            <a:ext cx="4946650" cy="38030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case_id</a:t>
            </a:r>
            <a:r>
              <a:rPr lang="en-GB"/>
              <a:t>: Unique identifier.</a:t>
            </a:r>
            <a:endParaRPr lang="en-GB"/>
          </a:p>
          <a:p>
            <a:pPr marL="0" lvl="0" indent="0" algn="l" rtl="0">
              <a:spcBef>
                <a:spcPts val="0"/>
              </a:spcBef>
              <a:spcAft>
                <a:spcPts val="0"/>
              </a:spcAft>
              <a:buNone/>
            </a:pPr>
            <a:endParaRPr lang="en-GB"/>
          </a:p>
          <a:p>
            <a:pPr marL="0" lvl="0" indent="0" algn="l" rtl="0">
              <a:spcBef>
                <a:spcPts val="0"/>
              </a:spcBef>
              <a:spcAft>
                <a:spcPts val="0"/>
              </a:spcAft>
              <a:buNone/>
            </a:pPr>
            <a:r>
              <a:rPr lang="en-GB" b="1"/>
              <a:t>age</a:t>
            </a:r>
            <a:r>
              <a:rPr lang="en-GB"/>
              <a:t>: Patient's age (years).</a:t>
            </a:r>
            <a:endParaRPr lang="en-GB"/>
          </a:p>
          <a:p>
            <a:pPr marL="0" lvl="0" indent="0" algn="l" rtl="0">
              <a:spcBef>
                <a:spcPts val="0"/>
              </a:spcBef>
              <a:spcAft>
                <a:spcPts val="0"/>
              </a:spcAft>
              <a:buNone/>
            </a:pPr>
            <a:endParaRPr lang="en-GB"/>
          </a:p>
          <a:p>
            <a:pPr marL="0" lvl="0" indent="0" algn="l" rtl="0">
              <a:spcBef>
                <a:spcPts val="0"/>
              </a:spcBef>
              <a:spcAft>
                <a:spcPts val="0"/>
              </a:spcAft>
              <a:buNone/>
            </a:pPr>
            <a:r>
              <a:rPr lang="en-GB" b="1"/>
              <a:t>bmi</a:t>
            </a:r>
            <a:r>
              <a:rPr lang="en-GB"/>
              <a:t>: Body Mass Index.</a:t>
            </a:r>
            <a:endParaRPr lang="en-GB"/>
          </a:p>
          <a:p>
            <a:pPr marL="0" lvl="0" indent="0" algn="l" rtl="0">
              <a:spcBef>
                <a:spcPts val="0"/>
              </a:spcBef>
              <a:spcAft>
                <a:spcPts val="0"/>
              </a:spcAft>
              <a:buNone/>
            </a:pPr>
            <a:endParaRPr lang="en-GB"/>
          </a:p>
          <a:p>
            <a:pPr marL="0" lvl="0" indent="0" algn="l" rtl="0">
              <a:spcBef>
                <a:spcPts val="0"/>
              </a:spcBef>
              <a:spcAft>
                <a:spcPts val="0"/>
              </a:spcAft>
              <a:buNone/>
            </a:pPr>
            <a:r>
              <a:rPr lang="en-GB" b="1"/>
              <a:t>asa: </a:t>
            </a:r>
            <a:r>
              <a:rPr lang="en-GB"/>
              <a:t>Anesthesia classification.</a:t>
            </a:r>
            <a:endParaRPr lang="en-GB" b="1"/>
          </a:p>
          <a:p>
            <a:pPr marL="0" lvl="0" indent="0" algn="l" rtl="0">
              <a:spcBef>
                <a:spcPts val="0"/>
              </a:spcBef>
              <a:spcAft>
                <a:spcPts val="0"/>
              </a:spcAft>
              <a:buNone/>
            </a:pPr>
            <a:endParaRPr lang="en-GB" b="1"/>
          </a:p>
          <a:p>
            <a:pPr marL="0" lvl="0" indent="0" algn="l" rtl="0">
              <a:spcBef>
                <a:spcPts val="0"/>
              </a:spcBef>
              <a:spcAft>
                <a:spcPts val="0"/>
              </a:spcAft>
              <a:buNone/>
            </a:pPr>
            <a:r>
              <a:rPr lang="en-GB" b="1"/>
              <a:t>sex</a:t>
            </a:r>
            <a:r>
              <a:rPr lang="en-GB"/>
              <a:t>: Patient's gender (0=female, 1=male).</a:t>
            </a:r>
            <a:endParaRPr lang="en-GB"/>
          </a:p>
          <a:p>
            <a:pPr marL="0" lvl="0" indent="0" algn="l" rtl="0">
              <a:spcBef>
                <a:spcPts val="0"/>
              </a:spcBef>
              <a:spcAft>
                <a:spcPts val="0"/>
              </a:spcAft>
              <a:buNone/>
            </a:pPr>
            <a:endParaRPr lang="en-GB"/>
          </a:p>
          <a:p>
            <a:pPr marL="0" lvl="0" indent="0" algn="l" rtl="0">
              <a:spcBef>
                <a:spcPts val="0"/>
              </a:spcBef>
              <a:spcAft>
                <a:spcPts val="0"/>
              </a:spcAft>
              <a:buNone/>
            </a:pPr>
            <a:r>
              <a:rPr lang="en-GB" b="1"/>
              <a:t>department</a:t>
            </a:r>
            <a:r>
              <a:rPr lang="en-GB"/>
              <a:t>: Surgical department code.</a:t>
            </a:r>
            <a:endParaRPr lang="en-GB"/>
          </a:p>
          <a:p>
            <a:pPr marL="0" lvl="0" indent="0" algn="l" rtl="0">
              <a:spcBef>
                <a:spcPts val="0"/>
              </a:spcBef>
              <a:spcAft>
                <a:spcPts val="0"/>
              </a:spcAft>
              <a:buNone/>
            </a:pPr>
            <a:endParaRPr lang="en-GB"/>
          </a:p>
          <a:p>
            <a:pPr marL="0" lvl="0" indent="0" algn="l" rtl="0">
              <a:spcBef>
                <a:spcPts val="0"/>
              </a:spcBef>
              <a:spcAft>
                <a:spcPts val="0"/>
              </a:spcAft>
              <a:buNone/>
            </a:pPr>
            <a:r>
              <a:rPr lang="en-GB" b="1"/>
              <a:t>optype</a:t>
            </a:r>
            <a:r>
              <a:rPr lang="en-GB"/>
              <a:t>: Operation type code.</a:t>
            </a:r>
            <a:endParaRPr lang="en-GB"/>
          </a:p>
          <a:p>
            <a:pPr marL="0" lvl="0" indent="0" algn="l" rtl="0">
              <a:spcBef>
                <a:spcPts val="0"/>
              </a:spcBef>
              <a:spcAft>
                <a:spcPts val="0"/>
              </a:spcAft>
              <a:buNone/>
            </a:pPr>
            <a:endParaRPr lang="en-GB"/>
          </a:p>
          <a:p>
            <a:pPr marL="0" lvl="0" indent="0" algn="l" rtl="0">
              <a:spcBef>
                <a:spcPts val="0"/>
              </a:spcBef>
              <a:spcAft>
                <a:spcPts val="0"/>
              </a:spcAft>
              <a:buNone/>
            </a:pPr>
            <a:r>
              <a:rPr lang="en-GB" b="1"/>
              <a:t>ane_type</a:t>
            </a:r>
            <a:r>
              <a:rPr lang="en-GB"/>
              <a:t>: Anesthesia type code.</a:t>
            </a:r>
            <a:endParaRPr lang="en-GB"/>
          </a:p>
          <a:p>
            <a:pPr marL="0" lvl="0" indent="0" algn="l" rtl="0">
              <a:spcBef>
                <a:spcPts val="0"/>
              </a:spcBef>
              <a:spcAft>
                <a:spcPts val="0"/>
              </a:spcAft>
              <a:buNone/>
            </a:pPr>
            <a:endParaRPr lang="en-GB"/>
          </a:p>
          <a:p>
            <a:pPr marL="0" lvl="0" indent="0" algn="l" rtl="0">
              <a:spcBef>
                <a:spcPts val="0"/>
              </a:spcBef>
              <a:spcAft>
                <a:spcPts val="0"/>
              </a:spcAft>
              <a:buNone/>
            </a:pPr>
            <a:r>
              <a:rPr lang="en-GB"/>
              <a:t>and some lab results (preop_hb, preop_dm, preop_pt etc. )</a:t>
            </a:r>
            <a:endParaRPr lang="en-GB"/>
          </a:p>
          <a:p>
            <a:pPr marL="0" lvl="0" indent="0" algn="l" rtl="0">
              <a:spcBef>
                <a:spcPts val="0"/>
              </a:spcBef>
              <a:spcAft>
                <a:spcPts val="0"/>
              </a:spcAft>
              <a:buNone/>
            </a:pPr>
            <a:endParaRPr lang="en-GB"/>
          </a:p>
        </p:txBody>
      </p:sp>
      <p:cxnSp>
        <p:nvCxnSpPr>
          <p:cNvPr id="216" name="Google Shape;216;p44"/>
          <p:cNvCxnSpPr/>
          <p:nvPr/>
        </p:nvCxnSpPr>
        <p:spPr>
          <a:xfrm>
            <a:off x="611545" y="26733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95" y="-164465"/>
            <a:ext cx="2837180" cy="830580"/>
          </a:xfrm>
        </p:spPr>
        <p:txBody>
          <a:bodyPr/>
          <a:lstStyle/>
          <a:p>
            <a:r>
              <a:rPr lang="en-GB" altLang="en-US"/>
              <a:t>Lab Parameters</a:t>
            </a:r>
            <a:endParaRPr lang="en-GB" altLang="en-US"/>
          </a:p>
        </p:txBody>
      </p:sp>
      <p:graphicFrame>
        <p:nvGraphicFramePr>
          <p:cNvPr id="7" name="Table 6"/>
          <p:cNvGraphicFramePr/>
          <p:nvPr/>
        </p:nvGraphicFramePr>
        <p:xfrm>
          <a:off x="467995" y="699770"/>
          <a:ext cx="6398260" cy="4418330"/>
        </p:xfrm>
        <a:graphic>
          <a:graphicData uri="http://schemas.openxmlformats.org/drawingml/2006/table">
            <a:tbl>
              <a:tblPr firstRow="1" bandRow="1">
                <a:tableStyleId>{5C22544A-7EE6-4342-B048-85BDC9FD1C3A}</a:tableStyleId>
              </a:tblPr>
              <a:tblGrid>
                <a:gridCol w="1599565"/>
                <a:gridCol w="1599565"/>
                <a:gridCol w="1599565"/>
                <a:gridCol w="1599565"/>
              </a:tblGrid>
              <a:tr h="358140">
                <a:tc>
                  <a:txBody>
                    <a:bodyPr/>
                    <a:lstStyle/>
                    <a:p>
                      <a:pPr>
                        <a:buNone/>
                      </a:pPr>
                      <a:r>
                        <a:rPr lang="en-GB" altLang="en-US"/>
                        <a:t>Parameters</a:t>
                      </a:r>
                      <a:endParaRPr lang="en-GB" altLang="en-US"/>
                    </a:p>
                  </a:txBody>
                  <a:tcPr/>
                </a:tc>
                <a:tc>
                  <a:txBody>
                    <a:bodyPr/>
                    <a:lstStyle/>
                    <a:p>
                      <a:pPr>
                        <a:buNone/>
                      </a:pPr>
                      <a:r>
                        <a:rPr lang="en-GB" altLang="en-US"/>
                        <a:t>Description</a:t>
                      </a:r>
                      <a:endParaRPr lang="en-GB" altLang="en-US"/>
                    </a:p>
                  </a:txBody>
                  <a:tcPr/>
                </a:tc>
                <a:tc>
                  <a:txBody>
                    <a:bodyPr/>
                    <a:lstStyle/>
                    <a:p>
                      <a:pPr>
                        <a:buNone/>
                      </a:pPr>
                      <a:r>
                        <a:rPr lang="en-GB" altLang="en-US"/>
                        <a:t>Unit</a:t>
                      </a:r>
                      <a:endParaRPr lang="en-GB" altLang="en-US"/>
                    </a:p>
                  </a:txBody>
                  <a:tcPr/>
                </a:tc>
                <a:tc>
                  <a:txBody>
                    <a:bodyPr/>
                    <a:lstStyle/>
                    <a:p>
                      <a:pPr>
                        <a:buNone/>
                      </a:pPr>
                      <a:r>
                        <a:rPr lang="en-GB" altLang="en-US"/>
                        <a:t>Reference Value</a:t>
                      </a:r>
                      <a:endParaRPr lang="en-GB" altLang="en-US"/>
                    </a:p>
                  </a:txBody>
                  <a:tcPr/>
                </a:tc>
              </a:tr>
              <a:tr h="358140">
                <a:tc>
                  <a:txBody>
                    <a:bodyPr/>
                    <a:lstStyle/>
                    <a:p>
                      <a:pPr>
                        <a:buNone/>
                      </a:pPr>
                      <a:r>
                        <a:rPr lang="en-GB" altLang="en-US"/>
                        <a:t>hb</a:t>
                      </a:r>
                      <a:endParaRPr lang="en-GB" altLang="en-US"/>
                    </a:p>
                  </a:txBody>
                  <a:tcPr/>
                </a:tc>
                <a:tc>
                  <a:txBody>
                    <a:bodyPr/>
                    <a:lstStyle/>
                    <a:p>
                      <a:pPr>
                        <a:buNone/>
                      </a:pPr>
                      <a:r>
                        <a:rPr lang="en-US"/>
                        <a:t>Hemoglobin</a:t>
                      </a:r>
                      <a:endParaRPr lang="en-US"/>
                    </a:p>
                  </a:txBody>
                  <a:tcPr/>
                </a:tc>
                <a:tc>
                  <a:txBody>
                    <a:bodyPr/>
                    <a:lstStyle/>
                    <a:p>
                      <a:pPr>
                        <a:buNone/>
                      </a:pPr>
                      <a:r>
                        <a:rPr lang="en-US"/>
                        <a:t>g/dL</a:t>
                      </a:r>
                      <a:endParaRPr lang="en-US"/>
                    </a:p>
                  </a:txBody>
                  <a:tcPr/>
                </a:tc>
                <a:tc>
                  <a:txBody>
                    <a:bodyPr/>
                    <a:lstStyle/>
                    <a:p>
                      <a:pPr>
                        <a:buNone/>
                      </a:pPr>
                      <a:r>
                        <a:rPr lang="en-US"/>
                        <a:t>13~17</a:t>
                      </a:r>
                      <a:endParaRPr lang="en-US"/>
                    </a:p>
                  </a:txBody>
                  <a:tcPr/>
                </a:tc>
              </a:tr>
              <a:tr h="357505">
                <a:tc>
                  <a:txBody>
                    <a:bodyPr/>
                    <a:lstStyle/>
                    <a:p>
                      <a:pPr>
                        <a:buNone/>
                      </a:pPr>
                      <a:r>
                        <a:rPr lang="en-GB" altLang="en-US"/>
                        <a:t>plt</a:t>
                      </a:r>
                      <a:endParaRPr lang="en-GB" altLang="en-US"/>
                    </a:p>
                  </a:txBody>
                  <a:tcPr/>
                </a:tc>
                <a:tc>
                  <a:txBody>
                    <a:bodyPr/>
                    <a:lstStyle/>
                    <a:p>
                      <a:pPr>
                        <a:buNone/>
                      </a:pPr>
                      <a:r>
                        <a:rPr lang="en-US"/>
                        <a:t>Platelet count</a:t>
                      </a:r>
                      <a:endParaRPr lang="en-US"/>
                    </a:p>
                  </a:txBody>
                  <a:tcPr/>
                </a:tc>
                <a:tc>
                  <a:txBody>
                    <a:bodyPr/>
                    <a:lstStyle/>
                    <a:p>
                      <a:pPr>
                        <a:buNone/>
                      </a:pPr>
                      <a:r>
                        <a:rPr lang="en-US"/>
                        <a:t>×1000/mcL</a:t>
                      </a:r>
                      <a:endParaRPr lang="en-US"/>
                    </a:p>
                  </a:txBody>
                  <a:tcPr/>
                </a:tc>
                <a:tc>
                  <a:txBody>
                    <a:bodyPr/>
                    <a:lstStyle/>
                    <a:p>
                      <a:pPr>
                        <a:buNone/>
                      </a:pPr>
                      <a:r>
                        <a:rPr lang="en-US"/>
                        <a:t>130~400</a:t>
                      </a:r>
                      <a:endParaRPr lang="en-US"/>
                    </a:p>
                  </a:txBody>
                  <a:tcPr/>
                </a:tc>
              </a:tr>
              <a:tr h="358140">
                <a:tc>
                  <a:txBody>
                    <a:bodyPr/>
                    <a:lstStyle/>
                    <a:p>
                      <a:pPr>
                        <a:buNone/>
                      </a:pPr>
                      <a:r>
                        <a:rPr lang="en-GB" altLang="en-US"/>
                        <a:t>gluc</a:t>
                      </a:r>
                      <a:endParaRPr lang="en-GB" altLang="en-US"/>
                    </a:p>
                  </a:txBody>
                  <a:tcPr/>
                </a:tc>
                <a:tc>
                  <a:txBody>
                    <a:bodyPr/>
                    <a:lstStyle/>
                    <a:p>
                      <a:pPr>
                        <a:buNone/>
                      </a:pPr>
                      <a:r>
                        <a:rPr lang="en-US"/>
                        <a:t>Glucose</a:t>
                      </a:r>
                      <a:endParaRPr lang="en-US"/>
                    </a:p>
                  </a:txBody>
                  <a:tcPr/>
                </a:tc>
                <a:tc>
                  <a:txBody>
                    <a:bodyPr/>
                    <a:lstStyle/>
                    <a:p>
                      <a:pPr>
                        <a:buNone/>
                      </a:pPr>
                      <a:r>
                        <a:rPr lang="en-US"/>
                        <a:t>mg/dL</a:t>
                      </a:r>
                      <a:endParaRPr lang="en-US"/>
                    </a:p>
                  </a:txBody>
                  <a:tcPr/>
                </a:tc>
                <a:tc>
                  <a:txBody>
                    <a:bodyPr/>
                    <a:lstStyle/>
                    <a:p>
                      <a:pPr>
                        <a:buNone/>
                      </a:pPr>
                      <a:r>
                        <a:rPr lang="en-US"/>
                        <a:t>70~110</a:t>
                      </a:r>
                      <a:endParaRPr lang="en-US"/>
                    </a:p>
                  </a:txBody>
                  <a:tcPr/>
                </a:tc>
              </a:tr>
              <a:tr h="358140">
                <a:tc>
                  <a:txBody>
                    <a:bodyPr/>
                    <a:lstStyle/>
                    <a:p>
                      <a:pPr>
                        <a:buNone/>
                      </a:pPr>
                      <a:r>
                        <a:rPr lang="en-GB" altLang="en-US"/>
                        <a:t>alb</a:t>
                      </a:r>
                      <a:endParaRPr lang="en-GB" altLang="en-US"/>
                    </a:p>
                  </a:txBody>
                  <a:tcPr/>
                </a:tc>
                <a:tc>
                  <a:txBody>
                    <a:bodyPr/>
                    <a:lstStyle/>
                    <a:p>
                      <a:pPr>
                        <a:buNone/>
                      </a:pPr>
                      <a:r>
                        <a:rPr lang="en-US"/>
                        <a:t>Albumin</a:t>
                      </a:r>
                      <a:endParaRPr lang="en-US"/>
                    </a:p>
                  </a:txBody>
                  <a:tcPr/>
                </a:tc>
                <a:tc>
                  <a:txBody>
                    <a:bodyPr/>
                    <a:lstStyle/>
                    <a:p>
                      <a:pPr>
                        <a:buNone/>
                      </a:pPr>
                      <a:r>
                        <a:rPr lang="en-US"/>
                        <a:t>g/dL</a:t>
                      </a:r>
                      <a:endParaRPr lang="en-US"/>
                    </a:p>
                  </a:txBody>
                  <a:tcPr/>
                </a:tc>
                <a:tc>
                  <a:txBody>
                    <a:bodyPr/>
                    <a:lstStyle/>
                    <a:p>
                      <a:pPr>
                        <a:buNone/>
                      </a:pPr>
                      <a:r>
                        <a:rPr lang="en-US"/>
                        <a:t>3.3~5.2</a:t>
                      </a:r>
                      <a:endParaRPr lang="en-US"/>
                    </a:p>
                  </a:txBody>
                  <a:tcPr/>
                </a:tc>
              </a:tr>
              <a:tr h="518160">
                <a:tc>
                  <a:txBody>
                    <a:bodyPr/>
                    <a:lstStyle/>
                    <a:p>
                      <a:pPr>
                        <a:buNone/>
                      </a:pPr>
                      <a:r>
                        <a:rPr lang="en-GB" altLang="en-US"/>
                        <a:t>ast</a:t>
                      </a:r>
                      <a:endParaRPr lang="en-GB" altLang="en-US"/>
                    </a:p>
                  </a:txBody>
                  <a:tcPr/>
                </a:tc>
                <a:tc>
                  <a:txBody>
                    <a:bodyPr/>
                    <a:lstStyle/>
                    <a:p>
                      <a:pPr>
                        <a:buNone/>
                      </a:pPr>
                      <a:r>
                        <a:rPr lang="en-US"/>
                        <a:t>Asparate transferase</a:t>
                      </a:r>
                      <a:endParaRPr lang="en-US"/>
                    </a:p>
                  </a:txBody>
                  <a:tcPr/>
                </a:tc>
                <a:tc>
                  <a:txBody>
                    <a:bodyPr/>
                    <a:lstStyle/>
                    <a:p>
                      <a:pPr>
                        <a:buNone/>
                      </a:pPr>
                      <a:r>
                        <a:rPr lang="en-US"/>
                        <a:t>IU/L</a:t>
                      </a:r>
                      <a:endParaRPr lang="en-US"/>
                    </a:p>
                  </a:txBody>
                  <a:tcPr/>
                </a:tc>
                <a:tc>
                  <a:txBody>
                    <a:bodyPr/>
                    <a:lstStyle/>
                    <a:p>
                      <a:pPr>
                        <a:buNone/>
                      </a:pPr>
                      <a:r>
                        <a:rPr lang="en-US"/>
                        <a:t>1~40</a:t>
                      </a:r>
                      <a:endParaRPr lang="en-US"/>
                    </a:p>
                  </a:txBody>
                  <a:tcPr/>
                </a:tc>
              </a:tr>
              <a:tr h="518160">
                <a:tc>
                  <a:txBody>
                    <a:bodyPr/>
                    <a:lstStyle/>
                    <a:p>
                      <a:pPr>
                        <a:buNone/>
                      </a:pPr>
                      <a:r>
                        <a:rPr lang="en-GB" altLang="en-US"/>
                        <a:t>alt</a:t>
                      </a:r>
                      <a:endParaRPr lang="en-GB" altLang="en-US"/>
                    </a:p>
                  </a:txBody>
                  <a:tcPr/>
                </a:tc>
                <a:tc>
                  <a:txBody>
                    <a:bodyPr/>
                    <a:lstStyle/>
                    <a:p>
                      <a:pPr>
                        <a:buNone/>
                      </a:pPr>
                      <a:r>
                        <a:rPr lang="en-US"/>
                        <a:t>Alanine transferase</a:t>
                      </a:r>
                      <a:endParaRPr lang="en-US"/>
                    </a:p>
                  </a:txBody>
                  <a:tcPr/>
                </a:tc>
                <a:tc>
                  <a:txBody>
                    <a:bodyPr/>
                    <a:lstStyle/>
                    <a:p>
                      <a:pPr>
                        <a:buNone/>
                      </a:pPr>
                      <a:r>
                        <a:rPr lang="en-US"/>
                        <a:t>IU/L</a:t>
                      </a:r>
                      <a:endParaRPr lang="en-US"/>
                    </a:p>
                  </a:txBody>
                  <a:tcPr/>
                </a:tc>
                <a:tc>
                  <a:txBody>
                    <a:bodyPr/>
                    <a:lstStyle/>
                    <a:p>
                      <a:pPr>
                        <a:buNone/>
                      </a:pPr>
                      <a:r>
                        <a:rPr lang="en-US"/>
                        <a:t>1~40</a:t>
                      </a:r>
                      <a:endParaRPr lang="en-US"/>
                    </a:p>
                  </a:txBody>
                  <a:tcPr/>
                </a:tc>
              </a:tr>
              <a:tr h="518160">
                <a:tc>
                  <a:txBody>
                    <a:bodyPr/>
                    <a:lstStyle/>
                    <a:p>
                      <a:pPr>
                        <a:buNone/>
                      </a:pPr>
                      <a:r>
                        <a:rPr lang="en-GB" altLang="en-US"/>
                        <a:t>bun </a:t>
                      </a:r>
                      <a:endParaRPr lang="en-GB" altLang="en-US"/>
                    </a:p>
                  </a:txBody>
                  <a:tcPr/>
                </a:tc>
                <a:tc>
                  <a:txBody>
                    <a:bodyPr/>
                    <a:lstStyle/>
                    <a:p>
                      <a:pPr>
                        <a:buNone/>
                      </a:pPr>
                      <a:r>
                        <a:rPr lang="en-US"/>
                        <a:t>Blood urea nitrogen</a:t>
                      </a:r>
                      <a:endParaRPr lang="en-US"/>
                    </a:p>
                  </a:txBody>
                  <a:tcPr/>
                </a:tc>
                <a:tc>
                  <a:txBody>
                    <a:bodyPr/>
                    <a:lstStyle/>
                    <a:p>
                      <a:pPr>
                        <a:buNone/>
                      </a:pPr>
                      <a:r>
                        <a:rPr lang="en-US"/>
                        <a:t>mg/dL</a:t>
                      </a:r>
                      <a:endParaRPr lang="en-US"/>
                    </a:p>
                  </a:txBody>
                  <a:tcPr/>
                </a:tc>
                <a:tc>
                  <a:txBody>
                    <a:bodyPr/>
                    <a:lstStyle/>
                    <a:p>
                      <a:pPr>
                        <a:buNone/>
                      </a:pPr>
                      <a:r>
                        <a:rPr lang="en-US"/>
                        <a:t>10~26</a:t>
                      </a:r>
                      <a:endParaRPr lang="en-US"/>
                    </a:p>
                  </a:txBody>
                  <a:tcPr/>
                </a:tc>
              </a:tr>
              <a:tr h="357505">
                <a:tc>
                  <a:txBody>
                    <a:bodyPr/>
                    <a:lstStyle/>
                    <a:p>
                      <a:pPr>
                        <a:buNone/>
                      </a:pPr>
                      <a:r>
                        <a:rPr lang="en-GB" altLang="en-US"/>
                        <a:t>cr</a:t>
                      </a:r>
                      <a:endParaRPr lang="en-GB" altLang="en-US"/>
                    </a:p>
                  </a:txBody>
                  <a:tcPr/>
                </a:tc>
                <a:tc>
                  <a:txBody>
                    <a:bodyPr/>
                    <a:lstStyle/>
                    <a:p>
                      <a:pPr>
                        <a:buNone/>
                      </a:pPr>
                      <a:r>
                        <a:rPr lang="en-US"/>
                        <a:t>Creatinine</a:t>
                      </a:r>
                      <a:endParaRPr lang="en-US"/>
                    </a:p>
                  </a:txBody>
                  <a:tcPr/>
                </a:tc>
                <a:tc>
                  <a:txBody>
                    <a:bodyPr/>
                    <a:lstStyle/>
                    <a:p>
                      <a:pPr>
                        <a:buNone/>
                      </a:pPr>
                      <a:r>
                        <a:rPr lang="en-US"/>
                        <a:t>mg/dL</a:t>
                      </a:r>
                      <a:endParaRPr lang="en-US"/>
                    </a:p>
                  </a:txBody>
                  <a:tcPr/>
                </a:tc>
                <a:tc>
                  <a:txBody>
                    <a:bodyPr/>
                    <a:lstStyle/>
                    <a:p>
                      <a:pPr>
                        <a:buNone/>
                      </a:pPr>
                      <a:r>
                        <a:rPr lang="en-US"/>
                        <a:t>0.70~1.40</a:t>
                      </a:r>
                      <a:endParaRPr lang="en-US"/>
                    </a:p>
                  </a:txBody>
                  <a:tcPr/>
                </a:tc>
              </a:tr>
              <a:tr h="358140">
                <a:tc>
                  <a:txBody>
                    <a:bodyPr/>
                    <a:lstStyle/>
                    <a:p>
                      <a:pPr>
                        <a:buNone/>
                      </a:pPr>
                      <a:r>
                        <a:rPr lang="en-GB" altLang="en-US"/>
                        <a:t>na</a:t>
                      </a:r>
                      <a:endParaRPr lang="en-GB" altLang="en-US"/>
                    </a:p>
                  </a:txBody>
                  <a:tcPr/>
                </a:tc>
                <a:tc>
                  <a:txBody>
                    <a:bodyPr/>
                    <a:lstStyle/>
                    <a:p>
                      <a:pPr>
                        <a:buNone/>
                      </a:pPr>
                      <a:r>
                        <a:rPr lang="en-GB" altLang="en-US"/>
                        <a:t>Sodium</a:t>
                      </a:r>
                      <a:endParaRPr lang="en-GB" altLang="en-US"/>
                    </a:p>
                  </a:txBody>
                  <a:tcPr/>
                </a:tc>
                <a:tc>
                  <a:txBody>
                    <a:bodyPr/>
                    <a:lstStyle/>
                    <a:p>
                      <a:pPr>
                        <a:buNone/>
                      </a:pPr>
                      <a:r>
                        <a:rPr lang="en-US"/>
                        <a:t>mmol/L</a:t>
                      </a:r>
                      <a:endParaRPr lang="en-US"/>
                    </a:p>
                  </a:txBody>
                  <a:tcPr/>
                </a:tc>
                <a:tc>
                  <a:txBody>
                    <a:bodyPr/>
                    <a:lstStyle/>
                    <a:p>
                      <a:pPr>
                        <a:buNone/>
                      </a:pPr>
                      <a:r>
                        <a:rPr lang="en-US"/>
                        <a:t>135~145</a:t>
                      </a:r>
                      <a:endParaRPr lang="en-US"/>
                    </a:p>
                  </a:txBody>
                  <a:tcPr/>
                </a:tc>
              </a:tr>
              <a:tr h="358140">
                <a:tc>
                  <a:txBody>
                    <a:bodyPr/>
                    <a:lstStyle/>
                    <a:p>
                      <a:pPr>
                        <a:buNone/>
                      </a:pPr>
                      <a:r>
                        <a:rPr lang="en-GB" altLang="en-US"/>
                        <a:t>k</a:t>
                      </a:r>
                      <a:endParaRPr lang="en-GB" altLang="en-US"/>
                    </a:p>
                  </a:txBody>
                  <a:tcPr/>
                </a:tc>
                <a:tc>
                  <a:txBody>
                    <a:bodyPr/>
                    <a:lstStyle/>
                    <a:p>
                      <a:pPr>
                        <a:buNone/>
                      </a:pPr>
                      <a:r>
                        <a:rPr lang="en-GB" altLang="en-US"/>
                        <a:t>Pottasium</a:t>
                      </a:r>
                      <a:endParaRPr lang="en-GB" altLang="en-US"/>
                    </a:p>
                  </a:txBody>
                  <a:tcPr/>
                </a:tc>
                <a:tc>
                  <a:txBody>
                    <a:bodyPr/>
                    <a:lstStyle/>
                    <a:p>
                      <a:pPr>
                        <a:buNone/>
                      </a:pPr>
                      <a:r>
                        <a:rPr lang="en-US"/>
                        <a:t>mmol/L</a:t>
                      </a:r>
                      <a:endParaRPr lang="en-US"/>
                    </a:p>
                  </a:txBody>
                  <a:tcPr/>
                </a:tc>
                <a:tc>
                  <a:txBody>
                    <a:bodyPr/>
                    <a:lstStyle/>
                    <a:p>
                      <a:pPr>
                        <a:buNone/>
                      </a:pPr>
                      <a:r>
                        <a:rPr lang="en-US"/>
                        <a:t>3.5~5.5</a:t>
                      </a:r>
                      <a:endParaRPr lang="en-US"/>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2" name="Picture 1" descr="patient_flowchart"/>
          <p:cNvPicPr>
            <a:picLocks noChangeAspect="1"/>
          </p:cNvPicPr>
          <p:nvPr/>
        </p:nvPicPr>
        <p:blipFill>
          <a:blip r:embed="rId1"/>
          <a:stretch>
            <a:fillRect/>
          </a:stretch>
        </p:blipFill>
        <p:spPr>
          <a:xfrm>
            <a:off x="1885950" y="627380"/>
            <a:ext cx="5371465" cy="4431030"/>
          </a:xfrm>
          <a:prstGeom prst="rect">
            <a:avLst/>
          </a:prstGeom>
        </p:spPr>
      </p:pic>
      <p:sp>
        <p:nvSpPr>
          <p:cNvPr id="273" name="Google Shape;273;p49"/>
          <p:cNvSpPr txBox="1"/>
          <p:nvPr/>
        </p:nvSpPr>
        <p:spPr>
          <a:xfrm>
            <a:off x="1043630" y="-60"/>
            <a:ext cx="6597000" cy="9852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500"/>
              <a:buFont typeface="Montserrat ExtraBold" panose="00000900000000000000"/>
              <a:buNone/>
              <a:defRPr sz="4500" b="1" i="0" u="none" strike="noStrike" cap="none">
                <a:solidFill>
                  <a:schemeClr val="lt1"/>
                </a:solidFill>
                <a:latin typeface="Montserrat ExtraBold" panose="00000900000000000000"/>
                <a:ea typeface="Montserrat ExtraBold" panose="00000900000000000000"/>
                <a:cs typeface="Montserrat ExtraBold" panose="00000900000000000000"/>
                <a:sym typeface="Montserrat ExtraBold" panose="00000900000000000000"/>
              </a:defRPr>
            </a:lvl1pPr>
            <a:lvl2pPr marR="0" lvl="1" algn="ctr" rtl="0">
              <a:lnSpc>
                <a:spcPct val="100000"/>
              </a:lnSpc>
              <a:spcBef>
                <a:spcPts val="0"/>
              </a:spcBef>
              <a:spcAft>
                <a:spcPts val="0"/>
              </a:spcAft>
              <a:buClr>
                <a:schemeClr val="lt1"/>
              </a:buClr>
              <a:buSzPts val="3600"/>
              <a:buFont typeface="Montserrat" panose="00000500000000000000"/>
              <a:buNone/>
              <a:defRPr sz="3600" b="1"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2pPr>
            <a:lvl3pPr marR="0" lvl="2" algn="ctr" rtl="0">
              <a:lnSpc>
                <a:spcPct val="100000"/>
              </a:lnSpc>
              <a:spcBef>
                <a:spcPts val="0"/>
              </a:spcBef>
              <a:spcAft>
                <a:spcPts val="0"/>
              </a:spcAft>
              <a:buClr>
                <a:schemeClr val="lt1"/>
              </a:buClr>
              <a:buSzPts val="3600"/>
              <a:buFont typeface="Montserrat" panose="00000500000000000000"/>
              <a:buNone/>
              <a:defRPr sz="3600" b="1"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3pPr>
            <a:lvl4pPr marR="0" lvl="3" algn="ctr" rtl="0">
              <a:lnSpc>
                <a:spcPct val="100000"/>
              </a:lnSpc>
              <a:spcBef>
                <a:spcPts val="0"/>
              </a:spcBef>
              <a:spcAft>
                <a:spcPts val="0"/>
              </a:spcAft>
              <a:buClr>
                <a:schemeClr val="lt1"/>
              </a:buClr>
              <a:buSzPts val="3600"/>
              <a:buFont typeface="Montserrat" panose="00000500000000000000"/>
              <a:buNone/>
              <a:defRPr sz="3600" b="1"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4pPr>
            <a:lvl5pPr marR="0" lvl="4" algn="ctr" rtl="0">
              <a:lnSpc>
                <a:spcPct val="100000"/>
              </a:lnSpc>
              <a:spcBef>
                <a:spcPts val="0"/>
              </a:spcBef>
              <a:spcAft>
                <a:spcPts val="0"/>
              </a:spcAft>
              <a:buClr>
                <a:schemeClr val="lt1"/>
              </a:buClr>
              <a:buSzPts val="3600"/>
              <a:buFont typeface="Montserrat" panose="00000500000000000000"/>
              <a:buNone/>
              <a:defRPr sz="3600" b="1"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5pPr>
            <a:lvl6pPr marR="0" lvl="5" algn="ctr" rtl="0">
              <a:lnSpc>
                <a:spcPct val="100000"/>
              </a:lnSpc>
              <a:spcBef>
                <a:spcPts val="0"/>
              </a:spcBef>
              <a:spcAft>
                <a:spcPts val="0"/>
              </a:spcAft>
              <a:buClr>
                <a:schemeClr val="lt1"/>
              </a:buClr>
              <a:buSzPts val="3600"/>
              <a:buFont typeface="Montserrat" panose="00000500000000000000"/>
              <a:buNone/>
              <a:defRPr sz="3600" b="1"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6pPr>
            <a:lvl7pPr marR="0" lvl="6" algn="ctr" rtl="0">
              <a:lnSpc>
                <a:spcPct val="100000"/>
              </a:lnSpc>
              <a:spcBef>
                <a:spcPts val="0"/>
              </a:spcBef>
              <a:spcAft>
                <a:spcPts val="0"/>
              </a:spcAft>
              <a:buClr>
                <a:schemeClr val="lt1"/>
              </a:buClr>
              <a:buSzPts val="3600"/>
              <a:buFont typeface="Montserrat" panose="00000500000000000000"/>
              <a:buNone/>
              <a:defRPr sz="3600" b="1"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7pPr>
            <a:lvl8pPr marR="0" lvl="7" algn="ctr" rtl="0">
              <a:lnSpc>
                <a:spcPct val="100000"/>
              </a:lnSpc>
              <a:spcBef>
                <a:spcPts val="0"/>
              </a:spcBef>
              <a:spcAft>
                <a:spcPts val="0"/>
              </a:spcAft>
              <a:buClr>
                <a:schemeClr val="lt1"/>
              </a:buClr>
              <a:buSzPts val="3600"/>
              <a:buFont typeface="Montserrat" panose="00000500000000000000"/>
              <a:buNone/>
              <a:defRPr sz="3600" b="1"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8pPr>
            <a:lvl9pPr marR="0" lvl="8" algn="ctr" rtl="0">
              <a:lnSpc>
                <a:spcPct val="100000"/>
              </a:lnSpc>
              <a:spcBef>
                <a:spcPts val="0"/>
              </a:spcBef>
              <a:spcAft>
                <a:spcPts val="0"/>
              </a:spcAft>
              <a:buClr>
                <a:schemeClr val="lt1"/>
              </a:buClr>
              <a:buSzPts val="3600"/>
              <a:buFont typeface="Montserrat" panose="00000500000000000000"/>
              <a:buNone/>
              <a:defRPr sz="3600" b="1"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9pPr>
          </a:lstStyle>
          <a:p>
            <a:pPr marL="0" lvl="0" indent="0" algn="ctr" rtl="0">
              <a:spcBef>
                <a:spcPts val="0"/>
              </a:spcBef>
              <a:spcAft>
                <a:spcPts val="0"/>
              </a:spcAft>
              <a:buNone/>
            </a:pPr>
            <a:r>
              <a:rPr lang="en-GB" sz="2800"/>
              <a:t>Data Preparation</a:t>
            </a:r>
            <a:endParaRPr lang="en-GB" sz="2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272"/>
        <p:cNvGrpSpPr/>
        <p:nvPr/>
      </p:nvGrpSpPr>
      <p:grpSpPr>
        <a:xfrm>
          <a:off x="0" y="0"/>
          <a:ext cx="0" cy="0"/>
          <a:chOff x="0" y="0"/>
          <a:chExt cx="0" cy="0"/>
        </a:xfrm>
      </p:grpSpPr>
      <p:sp>
        <p:nvSpPr>
          <p:cNvPr id="274" name="Google Shape;274;p49"/>
          <p:cNvSpPr txBox="1">
            <a:spLocks noGrp="1"/>
          </p:cNvSpPr>
          <p:nvPr>
            <p:ph type="subTitle" idx="1"/>
          </p:nvPr>
        </p:nvSpPr>
        <p:spPr>
          <a:xfrm>
            <a:off x="706120" y="1707515"/>
            <a:ext cx="4180205" cy="129667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GB" sz="1800" b="1"/>
              <a:t>Dealing with missing data</a:t>
            </a:r>
            <a:endParaRPr lang="en-GB" sz="1800" b="1"/>
          </a:p>
          <a:p>
            <a:pPr marL="285750" lvl="0" indent="-285750" algn="l" rtl="0">
              <a:spcBef>
                <a:spcPts val="0"/>
              </a:spcBef>
              <a:spcAft>
                <a:spcPts val="0"/>
              </a:spcAft>
              <a:buFont typeface="Arial" panose="020B0604020202020204" pitchFamily="34" charset="0"/>
              <a:buChar char="•"/>
            </a:pPr>
            <a:r>
              <a:rPr lang="en-GB" sz="1800" b="1"/>
              <a:t>Removing identity columns</a:t>
            </a:r>
            <a:endParaRPr lang="en-GB" sz="1800" b="1"/>
          </a:p>
          <a:p>
            <a:pPr marL="285750" lvl="0" indent="-285750" algn="l" rtl="0">
              <a:spcBef>
                <a:spcPts val="0"/>
              </a:spcBef>
              <a:spcAft>
                <a:spcPts val="0"/>
              </a:spcAft>
              <a:buFont typeface="Arial" panose="020B0604020202020204" pitchFamily="34" charset="0"/>
              <a:buChar char="•"/>
            </a:pPr>
            <a:r>
              <a:rPr lang="en-GB" sz="1800" b="1"/>
              <a:t>Null value imputation</a:t>
            </a:r>
            <a:endParaRPr lang="en-GB" sz="1800" b="1"/>
          </a:p>
          <a:p>
            <a:pPr marL="285750" lvl="0" indent="-285750" algn="l" rtl="0">
              <a:spcBef>
                <a:spcPts val="0"/>
              </a:spcBef>
              <a:spcAft>
                <a:spcPts val="0"/>
              </a:spcAft>
              <a:buFont typeface="Arial" panose="020B0604020202020204" pitchFamily="34" charset="0"/>
              <a:buChar char="•"/>
            </a:pPr>
            <a:r>
              <a:rPr lang="en-GB" sz="1800" b="1"/>
              <a:t>Categorical data interpretation</a:t>
            </a:r>
            <a:endParaRPr lang="en-GB" sz="1800" b="1"/>
          </a:p>
        </p:txBody>
      </p:sp>
      <p:cxnSp>
        <p:nvCxnSpPr>
          <p:cNvPr id="275" name="Google Shape;275;p49"/>
          <p:cNvCxnSpPr/>
          <p:nvPr/>
        </p:nvCxnSpPr>
        <p:spPr>
          <a:xfrm>
            <a:off x="828300" y="12207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Text Box 3"/>
          <p:cNvSpPr txBox="1"/>
          <p:nvPr/>
        </p:nvSpPr>
        <p:spPr>
          <a:xfrm>
            <a:off x="706120" y="699135"/>
            <a:ext cx="2668905" cy="521970"/>
          </a:xfrm>
          <a:prstGeom prst="rect">
            <a:avLst/>
          </a:prstGeom>
          <a:noFill/>
        </p:spPr>
        <p:txBody>
          <a:bodyPr wrap="square" rtlCol="0">
            <a:spAutoFit/>
          </a:bodyPr>
          <a:lstStyle/>
          <a:p>
            <a:r>
              <a:rPr lang="en-GB" altLang="en-US" sz="2800" b="1">
                <a:solidFill>
                  <a:schemeClr val="bg1"/>
                </a:solidFill>
              </a:rPr>
              <a:t>Data Cleaning</a:t>
            </a:r>
            <a:endParaRPr lang="en-GB" altLang="en-US" sz="2800" b="1">
              <a:solidFill>
                <a:schemeClr val="bg1"/>
              </a:solidFill>
            </a:endParaRPr>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6224</Words>
  <Application>WPS Presentation</Application>
  <PresentationFormat>On-screen Show (16:9)</PresentationFormat>
  <Paragraphs>299</Paragraphs>
  <Slides>27</Slides>
  <Notes>16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27</vt:i4>
      </vt:variant>
    </vt:vector>
  </HeadingPairs>
  <TitlesOfParts>
    <vt:vector size="41" baseType="lpstr">
      <vt:lpstr>Arial</vt:lpstr>
      <vt:lpstr>SimSun</vt:lpstr>
      <vt:lpstr>Wingdings</vt:lpstr>
      <vt:lpstr>Arial</vt:lpstr>
      <vt:lpstr>Montserrat ExtraBold</vt:lpstr>
      <vt:lpstr>Montserrat</vt:lpstr>
      <vt:lpstr>Montserrat Medium</vt:lpstr>
      <vt:lpstr>Montserrat ExtraLight</vt:lpstr>
      <vt:lpstr>Source Sans Pro</vt:lpstr>
      <vt:lpstr>Source Sans Pro</vt:lpstr>
      <vt:lpstr>Source Sans Pro</vt:lpstr>
      <vt:lpstr>Microsoft YaHei</vt:lpstr>
      <vt:lpstr>Arial Unicode MS</vt:lpstr>
      <vt:lpstr>Futuristic Background by Slidesgo</vt:lpstr>
      <vt:lpstr>CDAC-ACTS-DBDA-September-23</vt:lpstr>
      <vt:lpstr>Introduction</vt:lpstr>
      <vt:lpstr>Enhance Prediction Accuracy Improving the precision of risk prediction for better outcomes.   Optimize Decision Making Making informed decisions based on accurate risk assessment.   Contribute to Personalized Healthcare Developing tailored interventions for individualized care.</vt:lpstr>
      <vt:lpstr>Workflow Chart</vt:lpstr>
      <vt:lpstr>Data Description</vt:lpstr>
      <vt:lpstr>Features Description </vt:lpstr>
      <vt:lpstr>Lab Parameters</vt:lpstr>
      <vt:lpstr>PowerPoint 演示文稿</vt:lpstr>
      <vt:lpstr>PowerPoint 演示文稿</vt:lpstr>
      <vt:lpstr>PowerPoint 演示文稿</vt:lpstr>
      <vt:lpstr>Exploratory Data Analysis</vt:lpstr>
      <vt:lpstr>Age Distribution</vt:lpstr>
      <vt:lpstr> BMI Distribution</vt:lpstr>
      <vt:lpstr> </vt:lpstr>
      <vt:lpstr>Correlation Matrix</vt:lpstr>
      <vt:lpstr>Number of cases by Medical Department</vt:lpstr>
      <vt:lpstr>Lazy Predict</vt:lpstr>
      <vt:lpstr>Extra Tree Classifier</vt:lpstr>
      <vt:lpstr>PowerPoint 演示文稿</vt:lpstr>
      <vt:lpstr>LGBM Classifier</vt:lpstr>
      <vt:lpstr>PowerPoint 演示文稿</vt:lpstr>
      <vt:lpstr>RandomForest Classifier</vt:lpstr>
      <vt:lpstr>PowerPoint 演示文稿</vt:lpstr>
      <vt:lpstr>ML_Models</vt:lpstr>
      <vt:lpstr>Conclusion</vt:lpstr>
      <vt:lpstr>Future Scope</vt:lpstr>
      <vt:lpstr>THANKS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Preoperative Risk Analysis</dc:title>
  <dc:creator>Bharti ghildiyal</dc:creator>
  <cp:lastModifiedBy>Hp</cp:lastModifiedBy>
  <cp:revision>18</cp:revision>
  <dcterms:created xsi:type="dcterms:W3CDTF">2024-02-17T17:13:00Z</dcterms:created>
  <dcterms:modified xsi:type="dcterms:W3CDTF">2024-02-19T07:52:28Z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2BDD00940AC44D098180888600E13130_12</vt:lpwstr>
  </property>
  <property fmtid="{D5CDD505-2E9C-101B-9397-08002B2CF9AE}" pid="3" name="KSOProductBuildVer">
    <vt:lpwstr>1033-12.2.0.13431</vt:lpwstr>
  </property>
</Properties>
</file>